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63" r:id="rId3"/>
    <p:sldId id="261" r:id="rId4"/>
    <p:sldId id="265"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797"/>
  </p:normalViewPr>
  <p:slideViewPr>
    <p:cSldViewPr snapToGrid="0" snapToObjects="1">
      <p:cViewPr varScale="1">
        <p:scale>
          <a:sx n="117" d="100"/>
          <a:sy n="117" d="100"/>
        </p:scale>
        <p:origin x="360" y="1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3D78D7-1D85-2849-BC45-35A199C094D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7EB219F-FCA5-BB41-BAC8-73D40CF83B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3AABB9E-98B4-AA43-8D55-D3B929671ABF}"/>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5" name="フッター プレースホルダー 4">
            <a:extLst>
              <a:ext uri="{FF2B5EF4-FFF2-40B4-BE49-F238E27FC236}">
                <a16:creationId xmlns:a16="http://schemas.microsoft.com/office/drawing/2014/main" id="{05AB7534-934A-4042-8749-87A5F474ECF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E88E54-02AB-854E-A360-31570DC1586F}"/>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107445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584338-EA37-C74E-8EA9-7671EB57E69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EAE98CD-4928-A944-8834-9C8F324382D9}"/>
              </a:ext>
            </a:extLst>
          </p:cNvPr>
          <p:cNvSpPr>
            <a:spLocks noGrp="1"/>
          </p:cNvSpPr>
          <p:nvPr>
            <p:ph type="body" orient="vert" idx="1"/>
          </p:nvPr>
        </p:nvSpPr>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BC04099-03BA-5145-AF77-1B6FD6BD49B0}"/>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5" name="フッター プレースホルダー 4">
            <a:extLst>
              <a:ext uri="{FF2B5EF4-FFF2-40B4-BE49-F238E27FC236}">
                <a16:creationId xmlns:a16="http://schemas.microsoft.com/office/drawing/2014/main" id="{48D4E615-79C2-344E-BF45-7F6E55E389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91CE63D-D2E9-4B45-8B19-00D8E0D99625}"/>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2243955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E272898-A651-324D-9062-36C4272F9BF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F2CF0D2-B737-EE48-97A6-E1A1F87CEB3A}"/>
              </a:ext>
            </a:extLst>
          </p:cNvPr>
          <p:cNvSpPr>
            <a:spLocks noGrp="1"/>
          </p:cNvSpPr>
          <p:nvPr>
            <p:ph type="body" orient="vert" idx="1"/>
          </p:nvPr>
        </p:nvSpPr>
        <p:spPr>
          <a:xfrm>
            <a:off x="838200" y="365125"/>
            <a:ext cx="7734300" cy="5811838"/>
          </a:xfrm>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290429B-8C73-BF46-B3D2-23488506ACE2}"/>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5" name="フッター プレースホルダー 4">
            <a:extLst>
              <a:ext uri="{FF2B5EF4-FFF2-40B4-BE49-F238E27FC236}">
                <a16:creationId xmlns:a16="http://schemas.microsoft.com/office/drawing/2014/main" id="{27BBE659-ABEC-2B46-80D0-F030EF0ECC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DE5A02-D63E-4443-B6D0-E75EE84CB56D}"/>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1138193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F3AAD5-7865-F44D-824B-D359EDB6800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E3C6D8B-DFC5-CA4C-A8E0-DEBD2A97BBD0}"/>
              </a:ext>
            </a:extLst>
          </p:cNvPr>
          <p:cNvSpPr>
            <a:spLocks noGrp="1"/>
          </p:cNvSpPr>
          <p:nvPr>
            <p:ph idx="1"/>
          </p:nvPr>
        </p:nvSpPr>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E5DE055-A794-3649-AFB0-52C351DEAB77}"/>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5" name="フッター プレースホルダー 4">
            <a:extLst>
              <a:ext uri="{FF2B5EF4-FFF2-40B4-BE49-F238E27FC236}">
                <a16:creationId xmlns:a16="http://schemas.microsoft.com/office/drawing/2014/main" id="{A84629D5-DAD4-4E40-8D5F-BA41B8D5B1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D4E79CA-CAE7-B843-9BB3-10499C198046}"/>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1221681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3A38F8-E605-BD4C-8F7E-A367C131859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8B7169-C313-7345-ADF3-29D25869F8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323623B-8F23-9441-B983-4B9EB9E25DFA}"/>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5" name="フッター プレースホルダー 4">
            <a:extLst>
              <a:ext uri="{FF2B5EF4-FFF2-40B4-BE49-F238E27FC236}">
                <a16:creationId xmlns:a16="http://schemas.microsoft.com/office/drawing/2014/main" id="{E14C57D4-8491-C34A-83A9-9A62C7824D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56D4817-8EE7-5444-A322-19FBA2CC566E}"/>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3368009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4C60FF-3FAC-E14B-A2D3-D20222755F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F14869-E9A4-184D-9487-BA5DBA5160DE}"/>
              </a:ext>
            </a:extLst>
          </p:cNvPr>
          <p:cNvSpPr>
            <a:spLocks noGrp="1"/>
          </p:cNvSpPr>
          <p:nvPr>
            <p:ph sz="half" idx="1"/>
          </p:nvPr>
        </p:nvSpPr>
        <p:spPr>
          <a:xfrm>
            <a:off x="838200" y="1825625"/>
            <a:ext cx="51816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8189451-8C2F-4F4B-A8D4-69665B781331}"/>
              </a:ext>
            </a:extLst>
          </p:cNvPr>
          <p:cNvSpPr>
            <a:spLocks noGrp="1"/>
          </p:cNvSpPr>
          <p:nvPr>
            <p:ph sz="half" idx="2"/>
          </p:nvPr>
        </p:nvSpPr>
        <p:spPr>
          <a:xfrm>
            <a:off x="6172200" y="1825625"/>
            <a:ext cx="518160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5C315A3-0589-BE4C-A892-96260D09B347}"/>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6" name="フッター プレースホルダー 5">
            <a:extLst>
              <a:ext uri="{FF2B5EF4-FFF2-40B4-BE49-F238E27FC236}">
                <a16:creationId xmlns:a16="http://schemas.microsoft.com/office/drawing/2014/main" id="{221394B2-79E2-BB4C-9539-11DD03DF2F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B25225B-8034-3143-A519-60F229B30F75}"/>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281316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08CFAD-25A1-C943-A27F-58832462107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6478F12-A942-2342-AE97-4CD89ADFD6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E8F9C7F-EC8A-9A43-A813-F7059BB6BC5F}"/>
              </a:ext>
            </a:extLst>
          </p:cNvPr>
          <p:cNvSpPr>
            <a:spLocks noGrp="1"/>
          </p:cNvSpPr>
          <p:nvPr>
            <p:ph sz="half" idx="2"/>
          </p:nvPr>
        </p:nvSpPr>
        <p:spPr>
          <a:xfrm>
            <a:off x="839788" y="2505075"/>
            <a:ext cx="5157787"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B3106A5-7874-B641-BCE9-D8D83839BC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コンテンツ プレースホルダー 5">
            <a:extLst>
              <a:ext uri="{FF2B5EF4-FFF2-40B4-BE49-F238E27FC236}">
                <a16:creationId xmlns:a16="http://schemas.microsoft.com/office/drawing/2014/main" id="{B2C5DAF0-754D-F841-97FF-7E53AA786AF1}"/>
              </a:ext>
            </a:extLst>
          </p:cNvPr>
          <p:cNvSpPr>
            <a:spLocks noGrp="1"/>
          </p:cNvSpPr>
          <p:nvPr>
            <p:ph sz="quarter" idx="4"/>
          </p:nvPr>
        </p:nvSpPr>
        <p:spPr>
          <a:xfrm>
            <a:off x="6172200" y="2505075"/>
            <a:ext cx="5183188"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93D820F-F9E4-6C41-A206-3E3473D14148}"/>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8" name="フッター プレースホルダー 7">
            <a:extLst>
              <a:ext uri="{FF2B5EF4-FFF2-40B4-BE49-F238E27FC236}">
                <a16:creationId xmlns:a16="http://schemas.microsoft.com/office/drawing/2014/main" id="{37AF108A-5420-0246-A2FE-3EE11D317BE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4212BBC-9FBD-B24D-852B-3741E011C94A}"/>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201526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FD3498-8AD3-2C40-951A-A128D8BCE36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1931118-8D5F-2543-A48A-72887DC188D5}"/>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4" name="フッター プレースホルダー 3">
            <a:extLst>
              <a:ext uri="{FF2B5EF4-FFF2-40B4-BE49-F238E27FC236}">
                <a16:creationId xmlns:a16="http://schemas.microsoft.com/office/drawing/2014/main" id="{B30C110B-3BA1-E544-9664-A37C1550F80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97D3764-C4F2-2443-9E5C-752F6A3D250B}"/>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398999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8169F85-5052-E24E-B5B1-31EB599521BC}"/>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3" name="フッター プレースホルダー 2">
            <a:extLst>
              <a:ext uri="{FF2B5EF4-FFF2-40B4-BE49-F238E27FC236}">
                <a16:creationId xmlns:a16="http://schemas.microsoft.com/office/drawing/2014/main" id="{8B8299E2-30AB-9948-8D2D-28FC388E67D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B2B3733-4CEA-AA44-8D34-597FA42FA1F0}"/>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1051045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018E66-5BEC-104D-A706-DCCE0429FDA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0ED32D8-2C5E-8240-8F87-871B8F1480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6D167A1-09EE-1543-A637-C4D88C05D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61CCF1-B3BF-A343-91F9-ECA38D4C5589}"/>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6" name="フッター プレースホルダー 5">
            <a:extLst>
              <a:ext uri="{FF2B5EF4-FFF2-40B4-BE49-F238E27FC236}">
                <a16:creationId xmlns:a16="http://schemas.microsoft.com/office/drawing/2014/main" id="{7A116270-4BEE-CA4F-BAA9-0CB1C76A8A8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D1997A6-6B75-0F4B-8A55-ECA6E9E30E48}"/>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125283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4D9478-E4D6-7F4A-AC89-ED09E19F698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3137DB5-5FCD-4A49-B72B-32927C1A14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9D520B7-B742-2A4B-B99E-6F16A0906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876551-8D61-3E48-9440-180CCA084525}"/>
              </a:ext>
            </a:extLst>
          </p:cNvPr>
          <p:cNvSpPr>
            <a:spLocks noGrp="1"/>
          </p:cNvSpPr>
          <p:nvPr>
            <p:ph type="dt" sz="half" idx="10"/>
          </p:nvPr>
        </p:nvSpPr>
        <p:spPr/>
        <p:txBody>
          <a:bodyPr/>
          <a:lstStyle/>
          <a:p>
            <a:fld id="{7AB2B0E9-62A0-5141-B8FF-E272B51038A4}" type="datetimeFigureOut">
              <a:rPr kumimoji="1" lang="ja-JP" altLang="en-US" smtClean="0"/>
              <a:t>2024/4/12</a:t>
            </a:fld>
            <a:endParaRPr kumimoji="1" lang="ja-JP" altLang="en-US"/>
          </a:p>
        </p:txBody>
      </p:sp>
      <p:sp>
        <p:nvSpPr>
          <p:cNvPr id="6" name="フッター プレースホルダー 5">
            <a:extLst>
              <a:ext uri="{FF2B5EF4-FFF2-40B4-BE49-F238E27FC236}">
                <a16:creationId xmlns:a16="http://schemas.microsoft.com/office/drawing/2014/main" id="{D25091F7-94D1-714E-8FD8-8432BB67CB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509EA4B-D4A3-FE4B-82D4-93A4FA835658}"/>
              </a:ext>
            </a:extLst>
          </p:cNvPr>
          <p:cNvSpPr>
            <a:spLocks noGrp="1"/>
          </p:cNvSpPr>
          <p:nvPr>
            <p:ph type="sldNum" sz="quarter" idx="12"/>
          </p:nvPr>
        </p:nvSpPr>
        <p:spPr/>
        <p:txBody>
          <a:body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372018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245C998-5B99-8E4E-81D3-682624FF87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D55566E-19C4-CF40-9DB7-D83866ACDB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520861F-65ED-C14A-BE05-61787E07C3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B2B0E9-62A0-5141-B8FF-E272B51038A4}" type="datetimeFigureOut">
              <a:rPr kumimoji="1" lang="ja-JP" altLang="en-US" smtClean="0"/>
              <a:t>2024/4/12</a:t>
            </a:fld>
            <a:endParaRPr kumimoji="1" lang="ja-JP" altLang="en-US"/>
          </a:p>
        </p:txBody>
      </p:sp>
      <p:sp>
        <p:nvSpPr>
          <p:cNvPr id="5" name="フッター プレースホルダー 4">
            <a:extLst>
              <a:ext uri="{FF2B5EF4-FFF2-40B4-BE49-F238E27FC236}">
                <a16:creationId xmlns:a16="http://schemas.microsoft.com/office/drawing/2014/main" id="{5137217E-6AF6-3B45-A047-F3275B51D1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31970B8-1317-DD47-9814-04FD9D1670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4D9971-56B3-5240-87EE-056B819E25A3}" type="slidenum">
              <a:rPr kumimoji="1" lang="ja-JP" altLang="en-US" smtClean="0"/>
              <a:t>‹#›</a:t>
            </a:fld>
            <a:endParaRPr kumimoji="1" lang="ja-JP" altLang="en-US"/>
          </a:p>
        </p:txBody>
      </p:sp>
    </p:spTree>
    <p:extLst>
      <p:ext uri="{BB962C8B-B14F-4D97-AF65-F5344CB8AC3E}">
        <p14:creationId xmlns:p14="http://schemas.microsoft.com/office/powerpoint/2010/main" val="531943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612FDD-3D3D-1346-B062-FA2F22A3A4F1}"/>
              </a:ext>
            </a:extLst>
          </p:cNvPr>
          <p:cNvSpPr>
            <a:spLocks noGrp="1"/>
          </p:cNvSpPr>
          <p:nvPr>
            <p:ph type="ctrTitle"/>
          </p:nvPr>
        </p:nvSpPr>
        <p:spPr>
          <a:xfrm>
            <a:off x="1469571" y="643391"/>
            <a:ext cx="9144000" cy="2387600"/>
          </a:xfrm>
        </p:spPr>
        <p:txBody>
          <a:bodyPr>
            <a:normAutofit/>
          </a:bodyPr>
          <a:lstStyle/>
          <a:p>
            <a:r>
              <a:rPr kumimoji="1" lang="en-US" altLang="ja-JP" sz="4800" b="1" dirty="0">
                <a:latin typeface="MS Mincho" panose="02020609040205080304" pitchFamily="49" charset="-128"/>
                <a:ea typeface="MS Mincho" panose="02020609040205080304" pitchFamily="49" charset="-128"/>
              </a:rPr>
              <a:t>Title of presentation</a:t>
            </a:r>
            <a:br>
              <a:rPr lang="en-US" altLang="ja-JP" b="1" dirty="0">
                <a:latin typeface="MS Mincho" panose="02020609040205080304" pitchFamily="49" charset="-128"/>
                <a:ea typeface="MS Mincho" panose="02020609040205080304" pitchFamily="49" charset="-128"/>
              </a:rPr>
            </a:br>
            <a:br>
              <a:rPr lang="en-US" altLang="ja-JP" sz="2000" b="1" dirty="0">
                <a:latin typeface="MS Mincho" panose="02020609040205080304" pitchFamily="49" charset="-128"/>
                <a:ea typeface="MS Mincho" panose="02020609040205080304" pitchFamily="49" charset="-128"/>
              </a:rPr>
            </a:br>
            <a:r>
              <a:rPr lang="en-US" altLang="ja-JP" sz="2400" b="1" dirty="0">
                <a:latin typeface="MS Mincho" panose="02020609040205080304" pitchFamily="49" charset="-128"/>
                <a:ea typeface="MS Mincho" panose="02020609040205080304" pitchFamily="49" charset="-128"/>
              </a:rPr>
              <a:t>Name(s) and affiliation(s)of Presenter(s)</a:t>
            </a:r>
            <a:br>
              <a:rPr lang="en-US" altLang="ja-JP" sz="2400" b="1" dirty="0">
                <a:latin typeface="MS Mincho" panose="02020609040205080304" pitchFamily="49" charset="-128"/>
                <a:ea typeface="MS Mincho" panose="02020609040205080304" pitchFamily="49" charset="-128"/>
              </a:rPr>
            </a:br>
            <a:r>
              <a:rPr lang="ja-JP" altLang="en-US" sz="2400" b="1">
                <a:latin typeface="MS Mincho" panose="02020609040205080304" pitchFamily="49" charset="-128"/>
                <a:ea typeface="MS Mincho" panose="02020609040205080304" pitchFamily="49" charset="-128"/>
              </a:rPr>
              <a:t>（</a:t>
            </a:r>
            <a:r>
              <a:rPr lang="en-US" altLang="ja-JP" sz="2400" b="1" dirty="0">
                <a:latin typeface="MS Mincho" panose="02020609040205080304" pitchFamily="49" charset="-128"/>
                <a:ea typeface="MS Mincho" panose="02020609040205080304" pitchFamily="49" charset="-128"/>
              </a:rPr>
              <a:t>indicate the names of all co-presenters</a:t>
            </a:r>
            <a:r>
              <a:rPr lang="ja-JP" altLang="en-US" sz="2400" b="1">
                <a:latin typeface="MS Mincho" panose="02020609040205080304" pitchFamily="49" charset="-128"/>
                <a:ea typeface="MS Mincho" panose="02020609040205080304" pitchFamily="49" charset="-128"/>
              </a:rPr>
              <a:t>）</a:t>
            </a:r>
            <a:endParaRPr kumimoji="1" lang="ja-JP" altLang="en-US" sz="2400" b="1">
              <a:latin typeface="MS Mincho" panose="02020609040205080304" pitchFamily="49" charset="-128"/>
              <a:ea typeface="MS Mincho" panose="02020609040205080304" pitchFamily="49" charset="-128"/>
            </a:endParaRPr>
          </a:p>
        </p:txBody>
      </p:sp>
      <p:sp>
        <p:nvSpPr>
          <p:cNvPr id="7" name="テキスト ボックス 6">
            <a:extLst>
              <a:ext uri="{FF2B5EF4-FFF2-40B4-BE49-F238E27FC236}">
                <a16:creationId xmlns:a16="http://schemas.microsoft.com/office/drawing/2014/main" id="{E2AD015C-FB48-C64C-9218-F233000D276B}"/>
              </a:ext>
            </a:extLst>
          </p:cNvPr>
          <p:cNvSpPr txBox="1"/>
          <p:nvPr/>
        </p:nvSpPr>
        <p:spPr>
          <a:xfrm>
            <a:off x="2578707" y="4611087"/>
            <a:ext cx="7326044" cy="1015663"/>
          </a:xfrm>
          <a:prstGeom prst="rect">
            <a:avLst/>
          </a:prstGeom>
          <a:noFill/>
          <a:ln>
            <a:noFill/>
          </a:ln>
        </p:spPr>
        <p:txBody>
          <a:bodyPr wrap="none" rtlCol="0">
            <a:spAutoFit/>
          </a:bodyPr>
          <a:lstStyle/>
          <a:p>
            <a:pPr algn="ctr"/>
            <a:r>
              <a:rPr kumimoji="1" lang="en-US" altLang="ja-JP" sz="2000" b="1" dirty="0">
                <a:latin typeface="MS Mincho" panose="02020609040205080304" pitchFamily="49" charset="-128"/>
                <a:ea typeface="MS Mincho" panose="02020609040205080304" pitchFamily="49" charset="-128"/>
              </a:rPr>
              <a:t>There are no c</a:t>
            </a:r>
            <a:r>
              <a:rPr lang="en-US" altLang="ja-JP" sz="2000" b="1" dirty="0">
                <a:latin typeface="MS Mincho" panose="02020609040205080304" pitchFamily="49" charset="-128"/>
                <a:ea typeface="MS Mincho" panose="02020609040205080304" pitchFamily="49" charset="-128"/>
              </a:rPr>
              <a:t>ompanies, etc. in a relation of conflict </a:t>
            </a:r>
          </a:p>
          <a:p>
            <a:pPr algn="ctr"/>
            <a:r>
              <a:rPr lang="en-US" altLang="ja-JP" sz="2000" b="1" dirty="0">
                <a:latin typeface="MS Mincho" panose="02020609040205080304" pitchFamily="49" charset="-128"/>
                <a:ea typeface="MS Mincho" panose="02020609040205080304" pitchFamily="49" charset="-128"/>
              </a:rPr>
              <a:t>of interest requiring disclosure by the presenter(s) </a:t>
            </a:r>
          </a:p>
          <a:p>
            <a:pPr algn="ctr"/>
            <a:r>
              <a:rPr lang="en-US" altLang="ja-JP" sz="2000" b="1" dirty="0">
                <a:latin typeface="MS Mincho" panose="02020609040205080304" pitchFamily="49" charset="-128"/>
                <a:ea typeface="MS Mincho" panose="02020609040205080304" pitchFamily="49" charset="-128"/>
              </a:rPr>
              <a:t>in relation to the contents of the presentation.</a:t>
            </a:r>
            <a:endParaRPr kumimoji="1" lang="ja-JP" altLang="en-US" sz="2000" b="1">
              <a:latin typeface="MS Mincho" panose="02020609040205080304" pitchFamily="49" charset="-128"/>
              <a:ea typeface="MS Mincho" panose="02020609040205080304" pitchFamily="49" charset="-128"/>
            </a:endParaRPr>
          </a:p>
        </p:txBody>
      </p:sp>
      <p:sp>
        <p:nvSpPr>
          <p:cNvPr id="8" name="角丸四角形 7">
            <a:extLst>
              <a:ext uri="{FF2B5EF4-FFF2-40B4-BE49-F238E27FC236}">
                <a16:creationId xmlns:a16="http://schemas.microsoft.com/office/drawing/2014/main" id="{E57F0366-958C-FE47-83B1-23BFE9F32241}"/>
              </a:ext>
            </a:extLst>
          </p:cNvPr>
          <p:cNvSpPr/>
          <p:nvPr/>
        </p:nvSpPr>
        <p:spPr>
          <a:xfrm>
            <a:off x="2618509" y="4402685"/>
            <a:ext cx="7343148" cy="1426615"/>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S Mincho" panose="02020609040205080304" pitchFamily="49" charset="-128"/>
              <a:ea typeface="MS Mincho" panose="02020609040205080304" pitchFamily="49" charset="-128"/>
            </a:endParaRPr>
          </a:p>
        </p:txBody>
      </p:sp>
      <p:sp>
        <p:nvSpPr>
          <p:cNvPr id="6" name="正方形/長方形 5">
            <a:extLst>
              <a:ext uri="{FF2B5EF4-FFF2-40B4-BE49-F238E27FC236}">
                <a16:creationId xmlns:a16="http://schemas.microsoft.com/office/drawing/2014/main" id="{63F32615-FFB3-F742-8918-07B17EC48BCE}"/>
              </a:ext>
            </a:extLst>
          </p:cNvPr>
          <p:cNvSpPr/>
          <p:nvPr/>
        </p:nvSpPr>
        <p:spPr>
          <a:xfrm>
            <a:off x="4810001" y="4115191"/>
            <a:ext cx="2361544" cy="461665"/>
          </a:xfrm>
          <a:prstGeom prst="rect">
            <a:avLst/>
          </a:prstGeom>
          <a:solidFill>
            <a:srgbClr val="0070C0"/>
          </a:solidFill>
        </p:spPr>
        <p:txBody>
          <a:bodyPr wrap="none">
            <a:spAutoFit/>
          </a:bodyPr>
          <a:lstStyle/>
          <a:p>
            <a:r>
              <a:rPr lang="en-US" altLang="ja-JP" sz="2400" b="1" dirty="0">
                <a:solidFill>
                  <a:schemeClr val="bg1"/>
                </a:solidFill>
                <a:latin typeface="MS Mincho" panose="02020609040205080304" pitchFamily="49" charset="-128"/>
                <a:ea typeface="MS Mincho" panose="02020609040205080304" pitchFamily="49" charset="-128"/>
              </a:rPr>
              <a:t>COI Disclosure</a:t>
            </a:r>
            <a:endParaRPr lang="ja-JP" altLang="en-US" sz="2400" b="1">
              <a:solidFill>
                <a:schemeClr val="bg1"/>
              </a:solidFill>
              <a:latin typeface="MS Mincho" panose="02020609040205080304" pitchFamily="49" charset="-128"/>
              <a:ea typeface="MS Mincho" panose="02020609040205080304" pitchFamily="49" charset="-128"/>
            </a:endParaRPr>
          </a:p>
        </p:txBody>
      </p:sp>
      <p:sp>
        <p:nvSpPr>
          <p:cNvPr id="9" name="テキスト ボックス 8">
            <a:extLst>
              <a:ext uri="{FF2B5EF4-FFF2-40B4-BE49-F238E27FC236}">
                <a16:creationId xmlns:a16="http://schemas.microsoft.com/office/drawing/2014/main" id="{BEED37F5-00EE-FB40-BE3A-ED505AE74987}"/>
              </a:ext>
            </a:extLst>
          </p:cNvPr>
          <p:cNvSpPr txBox="1"/>
          <p:nvPr/>
        </p:nvSpPr>
        <p:spPr>
          <a:xfrm>
            <a:off x="7815943" y="3346364"/>
            <a:ext cx="4114800" cy="923330"/>
          </a:xfrm>
          <a:prstGeom prst="rect">
            <a:avLst/>
          </a:prstGeom>
          <a:solidFill>
            <a:schemeClr val="bg1"/>
          </a:solidFill>
        </p:spPr>
        <p:txBody>
          <a:bodyPr wrap="square" rtlCol="0">
            <a:spAutoFit/>
          </a:bodyPr>
          <a:lstStyle/>
          <a:p>
            <a:r>
              <a:rPr lang="en" altLang="ja-JP" b="1" dirty="0">
                <a:solidFill>
                  <a:srgbClr val="FF0000"/>
                </a:solidFill>
              </a:rPr>
              <a:t>*This format is a sample, so the format is free as long as the necessary information is disclosed.</a:t>
            </a:r>
            <a:endParaRPr kumimoji="1" lang="ja-JP" altLang="en-US" b="1">
              <a:solidFill>
                <a:srgbClr val="FF0000"/>
              </a:solidFill>
            </a:endParaRPr>
          </a:p>
        </p:txBody>
      </p:sp>
      <p:sp>
        <p:nvSpPr>
          <p:cNvPr id="10" name="テキスト ボックス 9">
            <a:extLst>
              <a:ext uri="{FF2B5EF4-FFF2-40B4-BE49-F238E27FC236}">
                <a16:creationId xmlns:a16="http://schemas.microsoft.com/office/drawing/2014/main" id="{BE0006AC-D9F0-5E4F-8583-46D5CF82F529}"/>
              </a:ext>
            </a:extLst>
          </p:cNvPr>
          <p:cNvSpPr txBox="1"/>
          <p:nvPr/>
        </p:nvSpPr>
        <p:spPr>
          <a:xfrm>
            <a:off x="716971" y="176644"/>
            <a:ext cx="10716395" cy="646331"/>
          </a:xfrm>
          <a:prstGeom prst="rect">
            <a:avLst/>
          </a:prstGeom>
          <a:noFill/>
          <a:ln w="28575">
            <a:solidFill>
              <a:schemeClr val="tx1"/>
            </a:solidFill>
          </a:ln>
        </p:spPr>
        <p:txBody>
          <a:bodyPr wrap="none" rtlCol="0">
            <a:spAutoFit/>
          </a:bodyPr>
          <a:lstStyle/>
          <a:p>
            <a:pPr>
              <a:spcBef>
                <a:spcPct val="0"/>
              </a:spcBef>
            </a:pPr>
            <a:r>
              <a:rPr kumimoji="0" lang="en-US" altLang="ja-JP" b="1" dirty="0">
                <a:latin typeface="MS Mincho" panose="02020609040205080304" pitchFamily="49" charset="-128"/>
                <a:ea typeface="MS Mincho" panose="02020609040205080304" pitchFamily="49" charset="-128"/>
              </a:rPr>
              <a:t>Disclosure of the state of conflict of interest as shown in the example in the slide below</a:t>
            </a:r>
          </a:p>
          <a:p>
            <a:pPr>
              <a:spcBef>
                <a:spcPct val="0"/>
              </a:spcBef>
            </a:pPr>
            <a:r>
              <a:rPr kumimoji="0" lang="en-US" altLang="ja-JP" b="1" dirty="0">
                <a:latin typeface="MS Mincho" panose="02020609040205080304" pitchFamily="49" charset="-128"/>
                <a:ea typeface="MS Mincho" panose="02020609040205080304" pitchFamily="49" charset="-128"/>
              </a:rPr>
              <a:t>Form </a:t>
            </a:r>
            <a:r>
              <a:rPr kumimoji="0" lang="ja-JP" altLang="en-US" b="1">
                <a:latin typeface="MS Mincho" panose="02020609040205080304" pitchFamily="49" charset="-128"/>
                <a:ea typeface="MS Mincho" panose="02020609040205080304" pitchFamily="49" charset="-128"/>
              </a:rPr>
              <a:t>　</a:t>
            </a:r>
            <a:r>
              <a:rPr lang="en-US" altLang="ja-JP" sz="1600" b="1" dirty="0">
                <a:latin typeface="MS Mincho" panose="02020609040205080304" pitchFamily="49" charset="-128"/>
                <a:ea typeface="MS Mincho" panose="02020609040205080304" pitchFamily="49" charset="-128"/>
                <a:cs typeface="Arial" panose="020B0604020202020204" pitchFamily="34" charset="0"/>
              </a:rPr>
              <a:t>(There is no state of conflict of interest requiring disclosure)</a:t>
            </a:r>
            <a:endParaRPr kumimoji="0" lang="ja-JP" altLang="en-US" b="1">
              <a:latin typeface="MS Mincho" panose="02020609040205080304" pitchFamily="49" charset="-128"/>
              <a:ea typeface="MS Mincho" panose="02020609040205080304" pitchFamily="49" charset="-128"/>
              <a:cs typeface="Arial" panose="020B0604020202020204" pitchFamily="34" charset="0"/>
            </a:endParaRPr>
          </a:p>
        </p:txBody>
      </p:sp>
      <p:sp>
        <p:nvSpPr>
          <p:cNvPr id="3" name="テキスト ボックス 2">
            <a:extLst>
              <a:ext uri="{FF2B5EF4-FFF2-40B4-BE49-F238E27FC236}">
                <a16:creationId xmlns:a16="http://schemas.microsoft.com/office/drawing/2014/main" id="{CF8DCE0F-A428-8D44-9BF3-8FC8F7005F6D}"/>
              </a:ext>
            </a:extLst>
          </p:cNvPr>
          <p:cNvSpPr txBox="1"/>
          <p:nvPr/>
        </p:nvSpPr>
        <p:spPr>
          <a:xfrm>
            <a:off x="3585623" y="5891443"/>
            <a:ext cx="7986267" cy="646331"/>
          </a:xfrm>
          <a:prstGeom prst="rect">
            <a:avLst/>
          </a:prstGeom>
          <a:noFill/>
        </p:spPr>
        <p:txBody>
          <a:bodyPr wrap="square" rtlCol="0">
            <a:spAutoFit/>
          </a:bodyPr>
          <a:lstStyle/>
          <a:p>
            <a:r>
              <a:rPr lang="en" altLang="ja-JP" b="1" dirty="0">
                <a:solidFill>
                  <a:srgbClr val="FF0000"/>
                </a:solidFill>
              </a:rPr>
              <a:t>In the case of poster presentation, please show it on the next line of the author's name and affiliation, or on the bottom line of the poster.</a:t>
            </a:r>
            <a:endParaRPr kumimoji="1" lang="ja-JP" altLang="en-US" b="1">
              <a:solidFill>
                <a:srgbClr val="FF0000"/>
              </a:solidFill>
            </a:endParaRPr>
          </a:p>
        </p:txBody>
      </p:sp>
    </p:spTree>
    <p:extLst>
      <p:ext uri="{BB962C8B-B14F-4D97-AF65-F5344CB8AC3E}">
        <p14:creationId xmlns:p14="http://schemas.microsoft.com/office/powerpoint/2010/main" val="3344173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612FDD-3D3D-1346-B062-FA2F22A3A4F1}"/>
              </a:ext>
            </a:extLst>
          </p:cNvPr>
          <p:cNvSpPr>
            <a:spLocks noGrp="1"/>
          </p:cNvSpPr>
          <p:nvPr>
            <p:ph type="ctrTitle"/>
          </p:nvPr>
        </p:nvSpPr>
        <p:spPr>
          <a:xfrm>
            <a:off x="1469571" y="643391"/>
            <a:ext cx="9144000" cy="2387600"/>
          </a:xfrm>
        </p:spPr>
        <p:txBody>
          <a:bodyPr>
            <a:normAutofit/>
          </a:bodyPr>
          <a:lstStyle/>
          <a:p>
            <a:r>
              <a:rPr kumimoji="1" lang="en-US" altLang="ja-JP" sz="4800" b="1" dirty="0">
                <a:latin typeface="MS Mincho" panose="02020609040205080304" pitchFamily="49" charset="-128"/>
                <a:ea typeface="MS Mincho" panose="02020609040205080304" pitchFamily="49" charset="-128"/>
              </a:rPr>
              <a:t>Title of presentation</a:t>
            </a:r>
            <a:br>
              <a:rPr lang="en-US" altLang="ja-JP" b="1" dirty="0">
                <a:latin typeface="MS Mincho" panose="02020609040205080304" pitchFamily="49" charset="-128"/>
                <a:ea typeface="MS Mincho" panose="02020609040205080304" pitchFamily="49" charset="-128"/>
              </a:rPr>
            </a:br>
            <a:br>
              <a:rPr lang="en-US" altLang="ja-JP" sz="2000" b="1" dirty="0">
                <a:latin typeface="MS Mincho" panose="02020609040205080304" pitchFamily="49" charset="-128"/>
                <a:ea typeface="MS Mincho" panose="02020609040205080304" pitchFamily="49" charset="-128"/>
              </a:rPr>
            </a:br>
            <a:r>
              <a:rPr lang="en-US" altLang="ja-JP" sz="2400" b="1" dirty="0">
                <a:latin typeface="MS Mincho" panose="02020609040205080304" pitchFamily="49" charset="-128"/>
                <a:ea typeface="MS Mincho" panose="02020609040205080304" pitchFamily="49" charset="-128"/>
              </a:rPr>
              <a:t>Name(s) and affiliation(s)of Presenter(s)</a:t>
            </a:r>
            <a:br>
              <a:rPr lang="en-US" altLang="ja-JP" sz="2400" b="1" dirty="0">
                <a:latin typeface="MS Mincho" panose="02020609040205080304" pitchFamily="49" charset="-128"/>
                <a:ea typeface="MS Mincho" panose="02020609040205080304" pitchFamily="49" charset="-128"/>
              </a:rPr>
            </a:br>
            <a:r>
              <a:rPr lang="ja-JP" altLang="en-US" sz="2400" b="1">
                <a:latin typeface="MS Mincho" panose="02020609040205080304" pitchFamily="49" charset="-128"/>
                <a:ea typeface="MS Mincho" panose="02020609040205080304" pitchFamily="49" charset="-128"/>
              </a:rPr>
              <a:t>（</a:t>
            </a:r>
            <a:r>
              <a:rPr lang="en-US" altLang="ja-JP" sz="2400" b="1" dirty="0">
                <a:latin typeface="MS Mincho" panose="02020609040205080304" pitchFamily="49" charset="-128"/>
                <a:ea typeface="MS Mincho" panose="02020609040205080304" pitchFamily="49" charset="-128"/>
              </a:rPr>
              <a:t>indicate the names of all co-presenters</a:t>
            </a:r>
            <a:r>
              <a:rPr lang="ja-JP" altLang="en-US" sz="2400" b="1">
                <a:latin typeface="MS Mincho" panose="02020609040205080304" pitchFamily="49" charset="-128"/>
                <a:ea typeface="MS Mincho" panose="02020609040205080304" pitchFamily="49" charset="-128"/>
              </a:rPr>
              <a:t>）</a:t>
            </a:r>
            <a:endParaRPr kumimoji="1" lang="ja-JP" altLang="en-US" sz="2400" b="1">
              <a:latin typeface="MS Mincho" panose="02020609040205080304" pitchFamily="49" charset="-128"/>
              <a:ea typeface="MS Mincho" panose="02020609040205080304" pitchFamily="49" charset="-128"/>
            </a:endParaRPr>
          </a:p>
        </p:txBody>
      </p:sp>
      <p:sp>
        <p:nvSpPr>
          <p:cNvPr id="7" name="テキスト ボックス 6">
            <a:extLst>
              <a:ext uri="{FF2B5EF4-FFF2-40B4-BE49-F238E27FC236}">
                <a16:creationId xmlns:a16="http://schemas.microsoft.com/office/drawing/2014/main" id="{E2AD015C-FB48-C64C-9218-F233000D276B}"/>
              </a:ext>
            </a:extLst>
          </p:cNvPr>
          <p:cNvSpPr txBox="1"/>
          <p:nvPr/>
        </p:nvSpPr>
        <p:spPr>
          <a:xfrm>
            <a:off x="2708554" y="3738249"/>
            <a:ext cx="7066357" cy="1323439"/>
          </a:xfrm>
          <a:prstGeom prst="rect">
            <a:avLst/>
          </a:prstGeom>
          <a:noFill/>
          <a:ln>
            <a:noFill/>
          </a:ln>
        </p:spPr>
        <p:txBody>
          <a:bodyPr wrap="none" rtlCol="0">
            <a:spAutoFit/>
          </a:bodyPr>
          <a:lstStyle/>
          <a:p>
            <a:pPr algn="ctr"/>
            <a:r>
              <a:rPr kumimoji="1" lang="en-US" altLang="ja-JP" sz="2000" b="1" dirty="0">
                <a:latin typeface="MS Mincho" panose="02020609040205080304" pitchFamily="49" charset="-128"/>
                <a:ea typeface="MS Mincho" panose="02020609040205080304" pitchFamily="49" charset="-128"/>
              </a:rPr>
              <a:t>Companies, etc. in </a:t>
            </a:r>
            <a:r>
              <a:rPr lang="en-US" altLang="ja-JP" sz="2000" b="1" dirty="0">
                <a:latin typeface="MS Mincho" panose="02020609040205080304" pitchFamily="49" charset="-128"/>
                <a:ea typeface="MS Mincho" panose="02020609040205080304" pitchFamily="49" charset="-128"/>
              </a:rPr>
              <a:t>a relation of conflict </a:t>
            </a:r>
          </a:p>
          <a:p>
            <a:pPr algn="ctr"/>
            <a:r>
              <a:rPr lang="en-US" altLang="ja-JP" sz="2000" b="1" dirty="0">
                <a:latin typeface="MS Mincho" panose="02020609040205080304" pitchFamily="49" charset="-128"/>
                <a:ea typeface="MS Mincho" panose="02020609040205080304" pitchFamily="49" charset="-128"/>
              </a:rPr>
              <a:t>of interest requiring disclosure by the presenter(s) </a:t>
            </a:r>
          </a:p>
          <a:p>
            <a:pPr algn="ctr"/>
            <a:r>
              <a:rPr lang="en-US" altLang="ja-JP" sz="2000" b="1" dirty="0">
                <a:latin typeface="MS Mincho" panose="02020609040205080304" pitchFamily="49" charset="-128"/>
                <a:ea typeface="MS Mincho" panose="02020609040205080304" pitchFamily="49" charset="-128"/>
              </a:rPr>
              <a:t>in relation to the contents of the presentation.</a:t>
            </a:r>
          </a:p>
          <a:p>
            <a:pPr algn="ctr"/>
            <a:endParaRPr kumimoji="1" lang="ja-JP" altLang="en-US" sz="2000" b="1">
              <a:latin typeface="MS Mincho" panose="02020609040205080304" pitchFamily="49" charset="-128"/>
              <a:ea typeface="MS Mincho" panose="02020609040205080304" pitchFamily="49" charset="-128"/>
            </a:endParaRPr>
          </a:p>
        </p:txBody>
      </p:sp>
      <p:sp>
        <p:nvSpPr>
          <p:cNvPr id="8" name="角丸四角形 7">
            <a:extLst>
              <a:ext uri="{FF2B5EF4-FFF2-40B4-BE49-F238E27FC236}">
                <a16:creationId xmlns:a16="http://schemas.microsoft.com/office/drawing/2014/main" id="{E57F0366-958C-FE47-83B1-23BFE9F32241}"/>
              </a:ext>
            </a:extLst>
          </p:cNvPr>
          <p:cNvSpPr/>
          <p:nvPr/>
        </p:nvSpPr>
        <p:spPr>
          <a:xfrm>
            <a:off x="2039118" y="3509065"/>
            <a:ext cx="8574453" cy="2483841"/>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S Mincho" panose="02020609040205080304" pitchFamily="49" charset="-128"/>
              <a:ea typeface="MS Mincho" panose="02020609040205080304" pitchFamily="49" charset="-128"/>
            </a:endParaRPr>
          </a:p>
        </p:txBody>
      </p:sp>
      <p:sp>
        <p:nvSpPr>
          <p:cNvPr id="6" name="正方形/長方形 5">
            <a:extLst>
              <a:ext uri="{FF2B5EF4-FFF2-40B4-BE49-F238E27FC236}">
                <a16:creationId xmlns:a16="http://schemas.microsoft.com/office/drawing/2014/main" id="{63F32615-FFB3-F742-8918-07B17EC48BCE}"/>
              </a:ext>
            </a:extLst>
          </p:cNvPr>
          <p:cNvSpPr/>
          <p:nvPr/>
        </p:nvSpPr>
        <p:spPr>
          <a:xfrm>
            <a:off x="4810001" y="3221571"/>
            <a:ext cx="2361544" cy="461665"/>
          </a:xfrm>
          <a:prstGeom prst="rect">
            <a:avLst/>
          </a:prstGeom>
          <a:solidFill>
            <a:srgbClr val="0070C0"/>
          </a:solidFill>
        </p:spPr>
        <p:txBody>
          <a:bodyPr wrap="none">
            <a:spAutoFit/>
          </a:bodyPr>
          <a:lstStyle/>
          <a:p>
            <a:r>
              <a:rPr lang="en-US" altLang="ja-JP" sz="2400" b="1" dirty="0">
                <a:solidFill>
                  <a:schemeClr val="bg1"/>
                </a:solidFill>
                <a:latin typeface="MS Mincho" panose="02020609040205080304" pitchFamily="49" charset="-128"/>
                <a:ea typeface="MS Mincho" panose="02020609040205080304" pitchFamily="49" charset="-128"/>
              </a:rPr>
              <a:t>COI Disclosure</a:t>
            </a:r>
            <a:endParaRPr lang="ja-JP" altLang="en-US" sz="2400" b="1">
              <a:solidFill>
                <a:schemeClr val="bg1"/>
              </a:solidFill>
              <a:latin typeface="MS Mincho" panose="02020609040205080304" pitchFamily="49" charset="-128"/>
              <a:ea typeface="MS Mincho" panose="02020609040205080304" pitchFamily="49" charset="-128"/>
            </a:endParaRPr>
          </a:p>
        </p:txBody>
      </p:sp>
      <p:sp>
        <p:nvSpPr>
          <p:cNvPr id="9" name="テキスト ボックス 8">
            <a:extLst>
              <a:ext uri="{FF2B5EF4-FFF2-40B4-BE49-F238E27FC236}">
                <a16:creationId xmlns:a16="http://schemas.microsoft.com/office/drawing/2014/main" id="{BEED37F5-00EE-FB40-BE3A-ED505AE74987}"/>
              </a:ext>
            </a:extLst>
          </p:cNvPr>
          <p:cNvSpPr txBox="1"/>
          <p:nvPr/>
        </p:nvSpPr>
        <p:spPr>
          <a:xfrm>
            <a:off x="7774379" y="5798621"/>
            <a:ext cx="4114800" cy="923330"/>
          </a:xfrm>
          <a:prstGeom prst="rect">
            <a:avLst/>
          </a:prstGeom>
          <a:solidFill>
            <a:schemeClr val="bg1"/>
          </a:solidFill>
        </p:spPr>
        <p:txBody>
          <a:bodyPr wrap="square" rtlCol="0">
            <a:spAutoFit/>
          </a:bodyPr>
          <a:lstStyle/>
          <a:p>
            <a:r>
              <a:rPr lang="en" altLang="ja-JP" b="1" dirty="0">
                <a:solidFill>
                  <a:srgbClr val="FF0000"/>
                </a:solidFill>
              </a:rPr>
              <a:t>*This format is a sample, so the format is free as long as the necessary information is disclosed.</a:t>
            </a:r>
            <a:endParaRPr kumimoji="1" lang="ja-JP" altLang="en-US" b="1">
              <a:solidFill>
                <a:srgbClr val="FF0000"/>
              </a:solidFill>
            </a:endParaRPr>
          </a:p>
        </p:txBody>
      </p:sp>
      <p:sp>
        <p:nvSpPr>
          <p:cNvPr id="10" name="テキスト ボックス 9">
            <a:extLst>
              <a:ext uri="{FF2B5EF4-FFF2-40B4-BE49-F238E27FC236}">
                <a16:creationId xmlns:a16="http://schemas.microsoft.com/office/drawing/2014/main" id="{BE0006AC-D9F0-5E4F-8583-46D5CF82F529}"/>
              </a:ext>
            </a:extLst>
          </p:cNvPr>
          <p:cNvSpPr txBox="1"/>
          <p:nvPr/>
        </p:nvSpPr>
        <p:spPr>
          <a:xfrm>
            <a:off x="716971" y="176644"/>
            <a:ext cx="10716395" cy="646331"/>
          </a:xfrm>
          <a:prstGeom prst="rect">
            <a:avLst/>
          </a:prstGeom>
          <a:noFill/>
          <a:ln w="28575">
            <a:solidFill>
              <a:schemeClr val="tx1"/>
            </a:solidFill>
          </a:ln>
        </p:spPr>
        <p:txBody>
          <a:bodyPr wrap="none" rtlCol="0">
            <a:spAutoFit/>
          </a:bodyPr>
          <a:lstStyle/>
          <a:p>
            <a:pPr>
              <a:spcBef>
                <a:spcPct val="0"/>
              </a:spcBef>
            </a:pPr>
            <a:r>
              <a:rPr kumimoji="0" lang="en-US" altLang="ja-JP" b="1" dirty="0">
                <a:latin typeface="MS Mincho" panose="02020609040205080304" pitchFamily="49" charset="-128"/>
                <a:ea typeface="MS Mincho" panose="02020609040205080304" pitchFamily="49" charset="-128"/>
              </a:rPr>
              <a:t>Disclosure of the state of conflict of interest as shown in the example in the slide below</a:t>
            </a:r>
          </a:p>
          <a:p>
            <a:pPr>
              <a:spcBef>
                <a:spcPct val="0"/>
              </a:spcBef>
            </a:pPr>
            <a:r>
              <a:rPr kumimoji="0" lang="en-US" altLang="ja-JP" b="1" dirty="0">
                <a:latin typeface="MS Mincho" panose="02020609040205080304" pitchFamily="49" charset="-128"/>
                <a:ea typeface="MS Mincho" panose="02020609040205080304" pitchFamily="49" charset="-128"/>
              </a:rPr>
              <a:t>Form </a:t>
            </a:r>
            <a:r>
              <a:rPr lang="en-US" altLang="ja-JP" sz="1600" b="1" dirty="0">
                <a:latin typeface="MS Mincho" panose="02020609040205080304" pitchFamily="49" charset="-128"/>
                <a:ea typeface="MS Mincho" panose="02020609040205080304" pitchFamily="49" charset="-128"/>
                <a:cs typeface="Arial" panose="020B0604020202020204" pitchFamily="34" charset="0"/>
              </a:rPr>
              <a:t>(There is a state of conflict of interest (in the past three years) requiring disclosure)</a:t>
            </a:r>
            <a:endParaRPr kumimoji="0" lang="ja-JP" altLang="en-US" b="1">
              <a:latin typeface="MS Mincho" panose="02020609040205080304" pitchFamily="49" charset="-128"/>
              <a:ea typeface="MS Mincho" panose="02020609040205080304" pitchFamily="49" charset="-128"/>
              <a:cs typeface="Arial" panose="020B0604020202020204" pitchFamily="34" charset="0"/>
            </a:endParaRPr>
          </a:p>
        </p:txBody>
      </p:sp>
      <p:sp>
        <p:nvSpPr>
          <p:cNvPr id="3" name="正方形/長方形 2">
            <a:extLst>
              <a:ext uri="{FF2B5EF4-FFF2-40B4-BE49-F238E27FC236}">
                <a16:creationId xmlns:a16="http://schemas.microsoft.com/office/drawing/2014/main" id="{F3515AA0-5AFC-004D-AA06-D2B8BD55DB88}"/>
              </a:ext>
            </a:extLst>
          </p:cNvPr>
          <p:cNvSpPr/>
          <p:nvPr/>
        </p:nvSpPr>
        <p:spPr>
          <a:xfrm>
            <a:off x="2039118" y="4792577"/>
            <a:ext cx="8493031" cy="1200329"/>
          </a:xfrm>
          <a:prstGeom prst="rect">
            <a:avLst/>
          </a:prstGeom>
        </p:spPr>
        <p:txBody>
          <a:bodyPr wrap="none">
            <a:spAutoFit/>
          </a:bodyPr>
          <a:lstStyle/>
          <a:p>
            <a:r>
              <a:rPr lang="en-US" altLang="ja-JP" b="1" dirty="0">
                <a:latin typeface="MS Mincho" panose="02020609040205080304" pitchFamily="49" charset="-128"/>
                <a:ea typeface="MS Mincho" panose="02020609040205080304" pitchFamily="49" charset="-128"/>
              </a:rPr>
              <a:t>Advisor:                                *****Pharmaceutical Industries</a:t>
            </a:r>
          </a:p>
          <a:p>
            <a:r>
              <a:rPr lang="en-US" altLang="ja-JP" b="1" dirty="0">
                <a:latin typeface="MS Mincho" panose="02020609040205080304" pitchFamily="49" charset="-128"/>
                <a:ea typeface="MS Mincho" panose="02020609040205080304" pitchFamily="49" charset="-128"/>
              </a:rPr>
              <a:t>Patent </a:t>
            </a:r>
            <a:r>
              <a:rPr lang="en-US" altLang="ja-JP" b="1" dirty="0" err="1">
                <a:latin typeface="MS Mincho" panose="02020609040205080304" pitchFamily="49" charset="-128"/>
                <a:ea typeface="MS Mincho" panose="02020609040205080304" pitchFamily="49" charset="-128"/>
              </a:rPr>
              <a:t>royalities</a:t>
            </a:r>
            <a:r>
              <a:rPr lang="en-US" altLang="ja-JP" b="1" dirty="0">
                <a:latin typeface="MS Mincho" panose="02020609040205080304" pitchFamily="49" charset="-128"/>
                <a:ea typeface="MS Mincho" panose="02020609040205080304" pitchFamily="49" charset="-128"/>
              </a:rPr>
              <a:t>:                      ***** Pharmaceutical Industries</a:t>
            </a:r>
          </a:p>
          <a:p>
            <a:r>
              <a:rPr lang="en-US" altLang="ja-JP" b="1" dirty="0">
                <a:latin typeface="MS Mincho" panose="02020609040205080304" pitchFamily="49" charset="-128"/>
                <a:ea typeface="MS Mincho" panose="02020609040205080304" pitchFamily="49" charset="-128"/>
              </a:rPr>
              <a:t>Grans for commissioned/joint research:  ***** Pharmaceuticals</a:t>
            </a:r>
          </a:p>
          <a:p>
            <a:pPr algn="ctr"/>
            <a:r>
              <a:rPr lang="en-US" altLang="ja-JP" b="1" dirty="0">
                <a:latin typeface="MS Mincho" panose="02020609040205080304" pitchFamily="49" charset="-128"/>
                <a:ea typeface="MS Mincho" panose="02020609040205080304" pitchFamily="49" charset="-128"/>
              </a:rPr>
              <a:t>                                                  </a:t>
            </a:r>
            <a:endParaRPr lang="ja-JP" altLang="en-US" b="1">
              <a:latin typeface="MS Mincho" panose="02020609040205080304" pitchFamily="49" charset="-128"/>
              <a:ea typeface="MS Mincho" panose="02020609040205080304" pitchFamily="49" charset="-128"/>
            </a:endParaRPr>
          </a:p>
        </p:txBody>
      </p:sp>
      <p:sp>
        <p:nvSpPr>
          <p:cNvPr id="11" name="テキスト ボックス 10">
            <a:extLst>
              <a:ext uri="{FF2B5EF4-FFF2-40B4-BE49-F238E27FC236}">
                <a16:creationId xmlns:a16="http://schemas.microsoft.com/office/drawing/2014/main" id="{AB53FB5C-4925-D344-BB52-FFF3FF8420BB}"/>
              </a:ext>
            </a:extLst>
          </p:cNvPr>
          <p:cNvSpPr txBox="1"/>
          <p:nvPr/>
        </p:nvSpPr>
        <p:spPr>
          <a:xfrm>
            <a:off x="3902912" y="877988"/>
            <a:ext cx="7986267" cy="646331"/>
          </a:xfrm>
          <a:prstGeom prst="rect">
            <a:avLst/>
          </a:prstGeom>
          <a:noFill/>
        </p:spPr>
        <p:txBody>
          <a:bodyPr wrap="square" rtlCol="0">
            <a:spAutoFit/>
          </a:bodyPr>
          <a:lstStyle/>
          <a:p>
            <a:r>
              <a:rPr lang="en" altLang="ja-JP" b="1" dirty="0">
                <a:solidFill>
                  <a:srgbClr val="FF0000"/>
                </a:solidFill>
              </a:rPr>
              <a:t>In the case of poster presentation, please show it on the next line of the author's name and affiliation, or on the bottom line of the poster.</a:t>
            </a:r>
            <a:endParaRPr kumimoji="1" lang="ja-JP" altLang="en-US" b="1">
              <a:solidFill>
                <a:srgbClr val="FF0000"/>
              </a:solidFill>
            </a:endParaRPr>
          </a:p>
        </p:txBody>
      </p:sp>
    </p:spTree>
    <p:extLst>
      <p:ext uri="{BB962C8B-B14F-4D97-AF65-F5344CB8AC3E}">
        <p14:creationId xmlns:p14="http://schemas.microsoft.com/office/powerpoint/2010/main" val="1970704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37AD1F-4B32-8F42-A3DA-BB0493FC46CC}"/>
              </a:ext>
            </a:extLst>
          </p:cNvPr>
          <p:cNvSpPr>
            <a:spLocks noGrp="1"/>
          </p:cNvSpPr>
          <p:nvPr>
            <p:ph type="title"/>
          </p:nvPr>
        </p:nvSpPr>
        <p:spPr/>
        <p:txBody>
          <a:bodyPr>
            <a:normAutofit/>
          </a:bodyPr>
          <a:lstStyle/>
          <a:p>
            <a:pPr algn="ctr"/>
            <a:r>
              <a:rPr lang="en-US" altLang="ja-JP" sz="3200" b="1" dirty="0">
                <a:latin typeface="MS Mincho" panose="02020609040205080304" pitchFamily="49" charset="-128"/>
                <a:ea typeface="MS Mincho" panose="02020609040205080304" pitchFamily="49" charset="-128"/>
              </a:rPr>
              <a:t>COI</a:t>
            </a:r>
            <a:r>
              <a:rPr lang="ja-JP" altLang="en-US" sz="3200" b="1">
                <a:latin typeface="MS Mincho" panose="02020609040205080304" pitchFamily="49" charset="-128"/>
                <a:ea typeface="MS Mincho" panose="02020609040205080304" pitchFamily="49" charset="-128"/>
              </a:rPr>
              <a:t>自己申告の基準について</a:t>
            </a:r>
            <a:br>
              <a:rPr lang="en-US" altLang="ja-JP" b="1" dirty="0">
                <a:latin typeface="MS Mincho" panose="02020609040205080304" pitchFamily="49" charset="-128"/>
                <a:ea typeface="MS Mincho" panose="02020609040205080304" pitchFamily="49" charset="-128"/>
              </a:rPr>
            </a:br>
            <a:r>
              <a:rPr lang="ja-JP" altLang="en-US" sz="2200" b="1">
                <a:latin typeface="MS Mincho" panose="02020609040205080304" pitchFamily="49" charset="-128"/>
                <a:ea typeface="MS Mincho" panose="02020609040205080304" pitchFamily="49" charset="-128"/>
              </a:rPr>
              <a:t>（</a:t>
            </a:r>
            <a:r>
              <a:rPr lang="ja-JP" altLang="en-US" sz="1800">
                <a:latin typeface="MS Mincho" panose="02020609040205080304" pitchFamily="49" charset="-128"/>
                <a:ea typeface="MS Mincho" panose="02020609040205080304" pitchFamily="49" charset="-128"/>
              </a:rPr>
              <a:t>配偶者、</a:t>
            </a:r>
            <a:r>
              <a:rPr lang="en-US" altLang="ja-JP" sz="1800" dirty="0">
                <a:latin typeface="MS Mincho" panose="02020609040205080304" pitchFamily="49" charset="-128"/>
                <a:ea typeface="MS Mincho" panose="02020609040205080304" pitchFamily="49" charset="-128"/>
              </a:rPr>
              <a:t>1</a:t>
            </a:r>
            <a:r>
              <a:rPr lang="ja-JP" altLang="en-US" sz="1800">
                <a:latin typeface="MS Mincho" panose="02020609040205080304" pitchFamily="49" charset="-128"/>
                <a:ea typeface="MS Mincho" panose="02020609040205080304" pitchFamily="49" charset="-128"/>
              </a:rPr>
              <a:t>親等内の親族、または収入・財産を共有する者の申告事項）</a:t>
            </a:r>
            <a:br>
              <a:rPr lang="en-US" altLang="ja-JP" sz="1800" dirty="0"/>
            </a:br>
            <a:endParaRPr kumimoji="1" lang="ja-JP" altLang="en-US" sz="1800"/>
          </a:p>
        </p:txBody>
      </p:sp>
      <p:graphicFrame>
        <p:nvGraphicFramePr>
          <p:cNvPr id="3" name="表 2">
            <a:extLst>
              <a:ext uri="{FF2B5EF4-FFF2-40B4-BE49-F238E27FC236}">
                <a16:creationId xmlns:a16="http://schemas.microsoft.com/office/drawing/2014/main" id="{B0BC1D61-4D5B-9A40-A7E5-2BF354803F89}"/>
              </a:ext>
            </a:extLst>
          </p:cNvPr>
          <p:cNvGraphicFramePr>
            <a:graphicFrameLocks noGrp="1"/>
          </p:cNvGraphicFramePr>
          <p:nvPr>
            <p:extLst>
              <p:ext uri="{D42A27DB-BD31-4B8C-83A1-F6EECF244321}">
                <p14:modId xmlns:p14="http://schemas.microsoft.com/office/powerpoint/2010/main" val="3113341535"/>
              </p:ext>
            </p:extLst>
          </p:nvPr>
        </p:nvGraphicFramePr>
        <p:xfrm>
          <a:off x="1569029" y="1395073"/>
          <a:ext cx="9518072" cy="4851400"/>
        </p:xfrm>
        <a:graphic>
          <a:graphicData uri="http://schemas.openxmlformats.org/drawingml/2006/table">
            <a:tbl>
              <a:tblPr firstRow="1" bandRow="1">
                <a:tableStyleId>{1FECB4D8-DB02-4DC6-A0A2-4F2EBAE1DC90}</a:tableStyleId>
              </a:tblPr>
              <a:tblGrid>
                <a:gridCol w="2337954">
                  <a:extLst>
                    <a:ext uri="{9D8B030D-6E8A-4147-A177-3AD203B41FA5}">
                      <a16:colId xmlns:a16="http://schemas.microsoft.com/office/drawing/2014/main" val="2920470319"/>
                    </a:ext>
                  </a:extLst>
                </a:gridCol>
                <a:gridCol w="7180118">
                  <a:extLst>
                    <a:ext uri="{9D8B030D-6E8A-4147-A177-3AD203B41FA5}">
                      <a16:colId xmlns:a16="http://schemas.microsoft.com/office/drawing/2014/main" val="2007655288"/>
                    </a:ext>
                  </a:extLst>
                </a:gridCol>
              </a:tblGrid>
              <a:tr h="370840">
                <a:tc>
                  <a:txBody>
                    <a:bodyPr/>
                    <a:lstStyle/>
                    <a:p>
                      <a:r>
                        <a:rPr kumimoji="1" lang="ja-JP" altLang="en-US" sz="1600">
                          <a:latin typeface="MS Mincho" panose="02020609040205080304" pitchFamily="49" charset="-128"/>
                          <a:ea typeface="MS Mincho" panose="02020609040205080304" pitchFamily="49" charset="-128"/>
                        </a:rPr>
                        <a:t>該当事項</a:t>
                      </a:r>
                    </a:p>
                  </a:txBody>
                  <a:tcPr/>
                </a:tc>
                <a:tc>
                  <a:txBody>
                    <a:bodyPr/>
                    <a:lstStyle/>
                    <a:p>
                      <a:r>
                        <a:rPr kumimoji="1" lang="ja-JP" altLang="en-US" sz="1600">
                          <a:latin typeface="MS Mincho" panose="02020609040205080304" pitchFamily="49" charset="-128"/>
                          <a:ea typeface="MS Mincho" panose="02020609040205080304" pitchFamily="49" charset="-128"/>
                        </a:rPr>
                        <a:t>対象額</a:t>
                      </a:r>
                    </a:p>
                  </a:txBody>
                  <a:tcPr/>
                </a:tc>
                <a:extLst>
                  <a:ext uri="{0D108BD9-81ED-4DB2-BD59-A6C34878D82A}">
                    <a16:rowId xmlns:a16="http://schemas.microsoft.com/office/drawing/2014/main" val="574983884"/>
                  </a:ext>
                </a:extLst>
              </a:tr>
              <a:tr h="370840">
                <a:tc>
                  <a:txBody>
                    <a:bodyPr/>
                    <a:lstStyle/>
                    <a:p>
                      <a:r>
                        <a:rPr lang="ja-JP" altLang="en-US" sz="1200">
                          <a:latin typeface="MS Mincho" panose="02020609040205080304" pitchFamily="49" charset="-128"/>
                          <a:ea typeface="MS Mincho" panose="02020609040205080304" pitchFamily="49" charset="-128"/>
                        </a:rPr>
                        <a:t>企業や営利を目的とした団体の役員、顧問職</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200" dirty="0">
                          <a:latin typeface="MS Mincho" panose="02020609040205080304" pitchFamily="49" charset="-128"/>
                          <a:ea typeface="MS Mincho" panose="02020609040205080304" pitchFamily="49" charset="-128"/>
                        </a:rPr>
                        <a:t>1</a:t>
                      </a:r>
                      <a:r>
                        <a:rPr lang="ja-JP" altLang="en-US" sz="1200">
                          <a:latin typeface="MS Mincho" panose="02020609040205080304" pitchFamily="49" charset="-128"/>
                          <a:ea typeface="MS Mincho" panose="02020609040205080304" pitchFamily="49" charset="-128"/>
                        </a:rPr>
                        <a:t>つの企業・団体からの報酬額が年間</a:t>
                      </a:r>
                      <a:r>
                        <a:rPr lang="en-US" altLang="ja-JP" sz="1200" dirty="0">
                          <a:latin typeface="MS Mincho" panose="02020609040205080304" pitchFamily="49" charset="-128"/>
                          <a:ea typeface="MS Mincho" panose="02020609040205080304" pitchFamily="49" charset="-128"/>
                        </a:rPr>
                        <a:t>100</a:t>
                      </a:r>
                      <a:r>
                        <a:rPr lang="ja-JP" altLang="en-US" sz="1200">
                          <a:latin typeface="MS Mincho" panose="02020609040205080304" pitchFamily="49" charset="-128"/>
                          <a:ea typeface="MS Mincho" panose="02020609040205080304" pitchFamily="49" charset="-128"/>
                        </a:rPr>
                        <a:t>万円以上ある場合</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633460495"/>
                  </a:ext>
                </a:extLst>
              </a:tr>
              <a:tr h="370840">
                <a:tc>
                  <a:txBody>
                    <a:bodyPr/>
                    <a:lstStyle/>
                    <a:p>
                      <a:r>
                        <a:rPr lang="ja-JP" altLang="en-US" sz="1200">
                          <a:latin typeface="MS Mincho" panose="02020609040205080304" pitchFamily="49" charset="-128"/>
                          <a:ea typeface="MS Mincho" panose="02020609040205080304" pitchFamily="49" charset="-128"/>
                        </a:rPr>
                        <a:t>株式の保有</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200" dirty="0">
                          <a:latin typeface="MS Mincho" panose="02020609040205080304" pitchFamily="49" charset="-128"/>
                          <a:ea typeface="MS Mincho" panose="02020609040205080304" pitchFamily="49" charset="-128"/>
                        </a:rPr>
                        <a:t>1</a:t>
                      </a:r>
                      <a:r>
                        <a:rPr lang="ja-JP" altLang="en-US" sz="1200">
                          <a:latin typeface="MS Mincho" panose="02020609040205080304" pitchFamily="49" charset="-128"/>
                          <a:ea typeface="MS Mincho" panose="02020609040205080304" pitchFamily="49" charset="-128"/>
                        </a:rPr>
                        <a:t>つの企業についての</a:t>
                      </a:r>
                      <a:r>
                        <a:rPr lang="en-US" altLang="ja-JP" sz="1200" dirty="0">
                          <a:latin typeface="MS Mincho" panose="02020609040205080304" pitchFamily="49" charset="-128"/>
                          <a:ea typeface="MS Mincho" panose="02020609040205080304" pitchFamily="49" charset="-128"/>
                        </a:rPr>
                        <a:t>1</a:t>
                      </a:r>
                      <a:r>
                        <a:rPr lang="ja-JP" altLang="en-US" sz="1200">
                          <a:latin typeface="MS Mincho" panose="02020609040205080304" pitchFamily="49" charset="-128"/>
                          <a:ea typeface="MS Mincho" panose="02020609040205080304" pitchFamily="49" charset="-128"/>
                        </a:rPr>
                        <a:t>年間の株式による利益（配当、売却益の総和）が</a:t>
                      </a:r>
                      <a:r>
                        <a:rPr lang="en-US" altLang="ja-JP" sz="1200" dirty="0">
                          <a:latin typeface="MS Mincho" panose="02020609040205080304" pitchFamily="49" charset="-128"/>
                          <a:ea typeface="MS Mincho" panose="02020609040205080304" pitchFamily="49" charset="-128"/>
                        </a:rPr>
                        <a:t>100</a:t>
                      </a:r>
                      <a:r>
                        <a:rPr lang="ja-JP" altLang="en-US" sz="1200">
                          <a:latin typeface="MS Mincho" panose="02020609040205080304" pitchFamily="49" charset="-128"/>
                          <a:ea typeface="MS Mincho" panose="02020609040205080304" pitchFamily="49" charset="-128"/>
                        </a:rPr>
                        <a:t>万円以上、あるいは当該全株式の</a:t>
                      </a:r>
                      <a:r>
                        <a:rPr lang="en-US" altLang="ja-JP" sz="1200" dirty="0">
                          <a:latin typeface="MS Mincho" panose="02020609040205080304" pitchFamily="49" charset="-128"/>
                          <a:ea typeface="MS Mincho" panose="02020609040205080304" pitchFamily="49" charset="-128"/>
                        </a:rPr>
                        <a:t>5</a:t>
                      </a:r>
                      <a:r>
                        <a:rPr lang="ja-JP" altLang="en-US" sz="1200">
                          <a:latin typeface="MS Mincho" panose="02020609040205080304" pitchFamily="49" charset="-128"/>
                          <a:ea typeface="MS Mincho" panose="02020609040205080304" pitchFamily="49" charset="-128"/>
                        </a:rPr>
                        <a:t>％以上を所有する場合</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3270046766"/>
                  </a:ext>
                </a:extLst>
              </a:tr>
              <a:tr h="370840">
                <a:tc>
                  <a:txBody>
                    <a:bodyPr/>
                    <a:lstStyle/>
                    <a:p>
                      <a:r>
                        <a:rPr lang="ja-JP" altLang="en-US" sz="1200">
                          <a:latin typeface="MS Mincho" panose="02020609040205080304" pitchFamily="49" charset="-128"/>
                          <a:ea typeface="MS Mincho" panose="02020609040205080304" pitchFamily="49" charset="-128"/>
                        </a:rPr>
                        <a:t>企業や営利を目的とした団体からの特許権使用料</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200" dirty="0">
                          <a:latin typeface="MS Mincho" panose="02020609040205080304" pitchFamily="49" charset="-128"/>
                          <a:ea typeface="MS Mincho" panose="02020609040205080304" pitchFamily="49" charset="-128"/>
                        </a:rPr>
                        <a:t>1</a:t>
                      </a:r>
                      <a:r>
                        <a:rPr lang="ja-JP" altLang="en-US" sz="1200">
                          <a:latin typeface="MS Mincho" panose="02020609040205080304" pitchFamily="49" charset="-128"/>
                          <a:ea typeface="MS Mincho" panose="02020609040205080304" pitchFamily="49" charset="-128"/>
                        </a:rPr>
                        <a:t>つの特許権使用料が年間</a:t>
                      </a:r>
                      <a:r>
                        <a:rPr lang="en-US" altLang="ja-JP" sz="1200" dirty="0">
                          <a:latin typeface="MS Mincho" panose="02020609040205080304" pitchFamily="49" charset="-128"/>
                          <a:ea typeface="MS Mincho" panose="02020609040205080304" pitchFamily="49" charset="-128"/>
                        </a:rPr>
                        <a:t>100</a:t>
                      </a:r>
                      <a:r>
                        <a:rPr lang="ja-JP" altLang="en-US" sz="1200">
                          <a:latin typeface="MS Mincho" panose="02020609040205080304" pitchFamily="49" charset="-128"/>
                          <a:ea typeface="MS Mincho" panose="02020609040205080304" pitchFamily="49" charset="-128"/>
                        </a:rPr>
                        <a:t>万円以上の場合</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2599382984"/>
                  </a:ext>
                </a:extLst>
              </a:tr>
              <a:tr h="370840">
                <a:tc>
                  <a:txBody>
                    <a:bodyPr/>
                    <a:lstStyle/>
                    <a:p>
                      <a:r>
                        <a:rPr lang="ja-JP" altLang="en-US" sz="1200">
                          <a:latin typeface="MS Mincho" panose="02020609040205080304" pitchFamily="49" charset="-128"/>
                          <a:ea typeface="MS Mincho" panose="02020609040205080304" pitchFamily="49" charset="-128"/>
                        </a:rPr>
                        <a:t>企業や営利を目的とした団体から、会議の出席（発表）に対し、研究者を拘束した時間・労力に対して支払われた日当（講演料など）</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ja-JP" altLang="en-US" sz="1200">
                          <a:latin typeface="MS Mincho" panose="02020609040205080304" pitchFamily="49" charset="-128"/>
                          <a:ea typeface="MS Mincho" panose="02020609040205080304" pitchFamily="49" charset="-128"/>
                        </a:rPr>
                        <a:t>一つの企業・団体からの年間の講演料が合計</a:t>
                      </a:r>
                      <a:r>
                        <a:rPr lang="en-US" altLang="ja-JP" sz="1200" dirty="0">
                          <a:latin typeface="MS Mincho" panose="02020609040205080304" pitchFamily="49" charset="-128"/>
                          <a:ea typeface="MS Mincho" panose="02020609040205080304" pitchFamily="49" charset="-128"/>
                        </a:rPr>
                        <a:t>50</a:t>
                      </a:r>
                      <a:r>
                        <a:rPr lang="ja-JP" altLang="en-US" sz="1200">
                          <a:latin typeface="MS Mincho" panose="02020609040205080304" pitchFamily="49" charset="-128"/>
                          <a:ea typeface="MS Mincho" panose="02020609040205080304" pitchFamily="49" charset="-128"/>
                        </a:rPr>
                        <a:t>万円以上の場合</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2626364649"/>
                  </a:ext>
                </a:extLst>
              </a:tr>
              <a:tr h="370840">
                <a:tc>
                  <a:txBody>
                    <a:bodyPr/>
                    <a:lstStyle/>
                    <a:p>
                      <a:r>
                        <a:rPr lang="ja-JP" altLang="en-US" sz="1200">
                          <a:latin typeface="MS Mincho" panose="02020609040205080304" pitchFamily="49" charset="-128"/>
                          <a:ea typeface="MS Mincho" panose="02020609040205080304" pitchFamily="49" charset="-128"/>
                        </a:rPr>
                        <a:t>企業や営利を目的とした団体がパンフレットなどの執筆に対して支払った原稿料</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200" dirty="0">
                          <a:latin typeface="MS Mincho" panose="02020609040205080304" pitchFamily="49" charset="-128"/>
                          <a:ea typeface="MS Mincho" panose="02020609040205080304" pitchFamily="49" charset="-128"/>
                        </a:rPr>
                        <a:t>1</a:t>
                      </a:r>
                      <a:r>
                        <a:rPr lang="ja-JP" altLang="en-US" sz="1200">
                          <a:latin typeface="MS Mincho" panose="02020609040205080304" pitchFamily="49" charset="-128"/>
                          <a:ea typeface="MS Mincho" panose="02020609040205080304" pitchFamily="49" charset="-128"/>
                        </a:rPr>
                        <a:t>つの企業・団体からの年間の原稿料が合計</a:t>
                      </a:r>
                      <a:r>
                        <a:rPr lang="en-US" altLang="ja-JP" sz="1200" dirty="0">
                          <a:latin typeface="MS Mincho" panose="02020609040205080304" pitchFamily="49" charset="-128"/>
                          <a:ea typeface="MS Mincho" panose="02020609040205080304" pitchFamily="49" charset="-128"/>
                        </a:rPr>
                        <a:t>50</a:t>
                      </a:r>
                      <a:r>
                        <a:rPr lang="ja-JP" altLang="en-US" sz="1200">
                          <a:latin typeface="MS Mincho" panose="02020609040205080304" pitchFamily="49" charset="-128"/>
                          <a:ea typeface="MS Mincho" panose="02020609040205080304" pitchFamily="49" charset="-128"/>
                        </a:rPr>
                        <a:t>万円以上の場合</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1158732216"/>
                  </a:ext>
                </a:extLst>
              </a:tr>
              <a:tr h="370840">
                <a:tc>
                  <a:txBody>
                    <a:bodyPr/>
                    <a:lstStyle/>
                    <a:p>
                      <a:r>
                        <a:rPr lang="ja-JP" altLang="en-US" sz="1200">
                          <a:latin typeface="MS Mincho" panose="02020609040205080304" pitchFamily="49" charset="-128"/>
                          <a:ea typeface="MS Mincho" panose="02020609040205080304" pitchFamily="49" charset="-128"/>
                        </a:rPr>
                        <a:t>企業や営利を目的とした団体が提供する研究費（受託研究費、奨学寄付金、委任経理金など）及び寄付講座</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ja-JP" altLang="en-US" sz="1200">
                          <a:latin typeface="MS Mincho" panose="02020609040205080304" pitchFamily="49" charset="-128"/>
                          <a:ea typeface="MS Mincho" panose="02020609040205080304" pitchFamily="49" charset="-128"/>
                        </a:rPr>
                        <a:t>発表内容に関連して</a:t>
                      </a:r>
                      <a:r>
                        <a:rPr lang="en-US" altLang="ja-JP" sz="1200" dirty="0">
                          <a:latin typeface="MS Mincho" panose="02020609040205080304" pitchFamily="49" charset="-128"/>
                          <a:ea typeface="MS Mincho" panose="02020609040205080304" pitchFamily="49" charset="-128"/>
                        </a:rPr>
                        <a:t>1</a:t>
                      </a:r>
                      <a:r>
                        <a:rPr lang="ja-JP" altLang="en-US" sz="1200">
                          <a:latin typeface="MS Mincho" panose="02020609040205080304" pitchFamily="49" charset="-128"/>
                          <a:ea typeface="MS Mincho" panose="02020609040205080304" pitchFamily="49" charset="-128"/>
                        </a:rPr>
                        <a:t>つの企業から支払われた受託研究或いは共同研究契約に基づく共同研究経費の総額が年間</a:t>
                      </a:r>
                      <a:r>
                        <a:rPr lang="en-US" altLang="ja-JP" sz="1200" dirty="0">
                          <a:latin typeface="MS Mincho" panose="02020609040205080304" pitchFamily="49" charset="-128"/>
                          <a:ea typeface="MS Mincho" panose="02020609040205080304" pitchFamily="49" charset="-128"/>
                        </a:rPr>
                        <a:t>100</a:t>
                      </a:r>
                      <a:r>
                        <a:rPr lang="ja-JP" altLang="en-US" sz="1200">
                          <a:latin typeface="MS Mincho" panose="02020609040205080304" pitchFamily="49" charset="-128"/>
                          <a:ea typeface="MS Mincho" panose="02020609040205080304" pitchFamily="49" charset="-128"/>
                        </a:rPr>
                        <a:t>万円以上の場合；奨学（奨励）寄付金については、</a:t>
                      </a:r>
                      <a:r>
                        <a:rPr lang="en-US" altLang="ja-JP" sz="1200" dirty="0">
                          <a:latin typeface="MS Mincho" panose="02020609040205080304" pitchFamily="49" charset="-128"/>
                          <a:ea typeface="MS Mincho" panose="02020609040205080304" pitchFamily="49" charset="-128"/>
                        </a:rPr>
                        <a:t>1</a:t>
                      </a:r>
                      <a:r>
                        <a:rPr lang="ja-JP" altLang="en-US" sz="1200">
                          <a:latin typeface="MS Mincho" panose="02020609040205080304" pitchFamily="49" charset="-128"/>
                          <a:ea typeface="MS Mincho" panose="02020609040205080304" pitchFamily="49" charset="-128"/>
                        </a:rPr>
                        <a:t>つの企業・組織や団体から、申告者個人または申告者が所属する部局（講座・分野）あるいは研究室の代表者に支払われた総額が年間</a:t>
                      </a:r>
                      <a:r>
                        <a:rPr lang="en-US" altLang="ja-JP" sz="1200" dirty="0">
                          <a:latin typeface="MS Mincho" panose="02020609040205080304" pitchFamily="49" charset="-128"/>
                          <a:ea typeface="MS Mincho" panose="02020609040205080304" pitchFamily="49" charset="-128"/>
                        </a:rPr>
                        <a:t>100</a:t>
                      </a:r>
                      <a:r>
                        <a:rPr lang="ja-JP" altLang="en-US" sz="1200">
                          <a:latin typeface="MS Mincho" panose="02020609040205080304" pitchFamily="49" charset="-128"/>
                          <a:ea typeface="MS Mincho" panose="02020609040205080304" pitchFamily="49" charset="-128"/>
                        </a:rPr>
                        <a:t>万円以上の場合；寄附講座については、企業・組織や団体が提供する寄付講座に申告者らが所属している場合</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2808085419"/>
                  </a:ext>
                </a:extLst>
              </a:tr>
              <a:tr h="370840">
                <a:tc>
                  <a:txBody>
                    <a:bodyPr/>
                    <a:lstStyle/>
                    <a:p>
                      <a:r>
                        <a:rPr lang="ja-JP" altLang="en-US" sz="1200">
                          <a:latin typeface="MS Mincho" panose="02020609040205080304" pitchFamily="49" charset="-128"/>
                          <a:ea typeface="MS Mincho" panose="02020609040205080304" pitchFamily="49" charset="-128"/>
                        </a:rPr>
                        <a:t>その他の報酬（研究とは直接無関係な、旅行、贈答品など）</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400" dirty="0">
                          <a:latin typeface="MS Mincho" panose="02020609040205080304" pitchFamily="49" charset="-128"/>
                          <a:ea typeface="MS Mincho" panose="02020609040205080304" pitchFamily="49" charset="-128"/>
                        </a:rPr>
                        <a:t>1</a:t>
                      </a:r>
                      <a:r>
                        <a:rPr lang="ja-JP" altLang="en-US" sz="1400">
                          <a:latin typeface="MS Mincho" panose="02020609040205080304" pitchFamily="49" charset="-128"/>
                          <a:ea typeface="MS Mincho" panose="02020609040205080304" pitchFamily="49" charset="-128"/>
                        </a:rPr>
                        <a:t>つの企業・団体から受けた報酬が年間</a:t>
                      </a:r>
                      <a:r>
                        <a:rPr lang="en-US" altLang="ja-JP" sz="1400" dirty="0">
                          <a:latin typeface="MS Mincho" panose="02020609040205080304" pitchFamily="49" charset="-128"/>
                          <a:ea typeface="MS Mincho" panose="02020609040205080304" pitchFamily="49" charset="-128"/>
                        </a:rPr>
                        <a:t>5</a:t>
                      </a:r>
                      <a:r>
                        <a:rPr lang="ja-JP" altLang="en-US" sz="1400">
                          <a:latin typeface="MS Mincho" panose="02020609040205080304" pitchFamily="49" charset="-128"/>
                          <a:ea typeface="MS Mincho" panose="02020609040205080304" pitchFamily="49" charset="-128"/>
                        </a:rPr>
                        <a:t>万円以上の場合</a:t>
                      </a:r>
                      <a:endParaRPr kumimoji="1" lang="ja-JP" altLang="en-US" sz="14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1501290154"/>
                  </a:ext>
                </a:extLst>
              </a:tr>
            </a:tbl>
          </a:graphicData>
        </a:graphic>
      </p:graphicFrame>
    </p:spTree>
    <p:extLst>
      <p:ext uri="{BB962C8B-B14F-4D97-AF65-F5344CB8AC3E}">
        <p14:creationId xmlns:p14="http://schemas.microsoft.com/office/powerpoint/2010/main" val="220068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37AD1F-4B32-8F42-A3DA-BB0493FC46CC}"/>
              </a:ext>
            </a:extLst>
          </p:cNvPr>
          <p:cNvSpPr>
            <a:spLocks noGrp="1"/>
          </p:cNvSpPr>
          <p:nvPr>
            <p:ph type="title"/>
          </p:nvPr>
        </p:nvSpPr>
        <p:spPr/>
        <p:txBody>
          <a:bodyPr>
            <a:normAutofit fontScale="90000"/>
          </a:bodyPr>
          <a:lstStyle/>
          <a:p>
            <a:pPr algn="ctr"/>
            <a:r>
              <a:rPr lang="en-US" altLang="ja-JP" sz="3200" b="1" dirty="0">
                <a:latin typeface="MS Mincho" panose="02020609040205080304" pitchFamily="49" charset="-128"/>
                <a:ea typeface="MS Mincho" panose="02020609040205080304" pitchFamily="49" charset="-128"/>
              </a:rPr>
              <a:t>COI self-report criteria</a:t>
            </a:r>
            <a:br>
              <a:rPr lang="en-US" altLang="ja-JP" b="1" dirty="0">
                <a:latin typeface="MS Mincho" panose="02020609040205080304" pitchFamily="49" charset="-128"/>
                <a:ea typeface="MS Mincho" panose="02020609040205080304" pitchFamily="49" charset="-128"/>
              </a:rPr>
            </a:br>
            <a:r>
              <a:rPr lang="en" altLang="ja-JP" sz="2200" b="1" dirty="0">
                <a:latin typeface="MS Mincho" panose="02020609040205080304" pitchFamily="49" charset="-128"/>
                <a:ea typeface="MS Mincho" panose="02020609040205080304" pitchFamily="49" charset="-128"/>
              </a:rPr>
              <a:t>(Items to be declared by spouse, relative within first degree, or person sharing income/property)</a:t>
            </a:r>
            <a:br>
              <a:rPr lang="en-US" altLang="ja-JP" sz="1800" dirty="0"/>
            </a:br>
            <a:endParaRPr kumimoji="1" lang="ja-JP" altLang="en-US" sz="1800"/>
          </a:p>
        </p:txBody>
      </p:sp>
      <p:graphicFrame>
        <p:nvGraphicFramePr>
          <p:cNvPr id="3" name="表 2">
            <a:extLst>
              <a:ext uri="{FF2B5EF4-FFF2-40B4-BE49-F238E27FC236}">
                <a16:creationId xmlns:a16="http://schemas.microsoft.com/office/drawing/2014/main" id="{B0BC1D61-4D5B-9A40-A7E5-2BF354803F89}"/>
              </a:ext>
            </a:extLst>
          </p:cNvPr>
          <p:cNvGraphicFramePr>
            <a:graphicFrameLocks noGrp="1"/>
          </p:cNvGraphicFramePr>
          <p:nvPr>
            <p:extLst>
              <p:ext uri="{D42A27DB-BD31-4B8C-83A1-F6EECF244321}">
                <p14:modId xmlns:p14="http://schemas.microsoft.com/office/powerpoint/2010/main" val="1464468956"/>
              </p:ext>
            </p:extLst>
          </p:nvPr>
        </p:nvGraphicFramePr>
        <p:xfrm>
          <a:off x="415633" y="1395073"/>
          <a:ext cx="11495809" cy="5278120"/>
        </p:xfrm>
        <a:graphic>
          <a:graphicData uri="http://schemas.openxmlformats.org/drawingml/2006/table">
            <a:tbl>
              <a:tblPr firstRow="1" bandRow="1">
                <a:tableStyleId>{1FECB4D8-DB02-4DC6-A0A2-4F2EBAE1DC90}</a:tableStyleId>
              </a:tblPr>
              <a:tblGrid>
                <a:gridCol w="2963172">
                  <a:extLst>
                    <a:ext uri="{9D8B030D-6E8A-4147-A177-3AD203B41FA5}">
                      <a16:colId xmlns:a16="http://schemas.microsoft.com/office/drawing/2014/main" val="2920470319"/>
                    </a:ext>
                  </a:extLst>
                </a:gridCol>
                <a:gridCol w="8532637">
                  <a:extLst>
                    <a:ext uri="{9D8B030D-6E8A-4147-A177-3AD203B41FA5}">
                      <a16:colId xmlns:a16="http://schemas.microsoft.com/office/drawing/2014/main" val="2007655288"/>
                    </a:ext>
                  </a:extLst>
                </a:gridCol>
              </a:tblGrid>
              <a:tr h="370840">
                <a:tc>
                  <a:txBody>
                    <a:bodyPr/>
                    <a:lstStyle/>
                    <a:p>
                      <a:r>
                        <a:rPr kumimoji="1" lang="en" altLang="ja-JP" sz="1600" dirty="0">
                          <a:latin typeface="MS Mincho" panose="02020609040205080304" pitchFamily="49" charset="-128"/>
                          <a:ea typeface="MS Mincho" panose="02020609040205080304" pitchFamily="49" charset="-128"/>
                        </a:rPr>
                        <a:t>Applicable matters</a:t>
                      </a:r>
                      <a:endParaRPr kumimoji="1" lang="ja-JP" altLang="en-US" sz="1600">
                        <a:latin typeface="MS Mincho" panose="02020609040205080304" pitchFamily="49" charset="-128"/>
                        <a:ea typeface="MS Mincho" panose="02020609040205080304" pitchFamily="49" charset="-128"/>
                      </a:endParaRPr>
                    </a:p>
                  </a:txBody>
                  <a:tcPr/>
                </a:tc>
                <a:tc>
                  <a:txBody>
                    <a:bodyPr/>
                    <a:lstStyle/>
                    <a:p>
                      <a:r>
                        <a:rPr kumimoji="1" lang="en" altLang="ja-JP" sz="1600" dirty="0">
                          <a:latin typeface="MS Mincho" panose="02020609040205080304" pitchFamily="49" charset="-128"/>
                          <a:ea typeface="MS Mincho" panose="02020609040205080304" pitchFamily="49" charset="-128"/>
                        </a:rPr>
                        <a:t>Target amount</a:t>
                      </a:r>
                      <a:endParaRPr kumimoji="1" lang="ja-JP" altLang="en-US" sz="16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574983884"/>
                  </a:ext>
                </a:extLst>
              </a:tr>
              <a:tr h="370840">
                <a:tc>
                  <a:txBody>
                    <a:bodyPr/>
                    <a:lstStyle/>
                    <a:p>
                      <a:r>
                        <a:rPr lang="en" altLang="ja-JP" sz="1200" dirty="0">
                          <a:latin typeface="MS Mincho" panose="02020609040205080304" pitchFamily="49" charset="-128"/>
                          <a:ea typeface="MS Mincho" panose="02020609040205080304" pitchFamily="49" charset="-128"/>
                        </a:rPr>
                        <a:t>Officers and advisors of companies and organizations for profit</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200" dirty="0">
                          <a:latin typeface="MS Mincho" panose="02020609040205080304" pitchFamily="49" charset="-128"/>
                          <a:ea typeface="MS Mincho" panose="02020609040205080304" pitchFamily="49" charset="-128"/>
                        </a:rPr>
                        <a:t>When the amount of remuneration from one company or organization is 1 million yen or more per year</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633460495"/>
                  </a:ext>
                </a:extLst>
              </a:tr>
              <a:tr h="370840">
                <a:tc>
                  <a:txBody>
                    <a:bodyPr/>
                    <a:lstStyle/>
                    <a:p>
                      <a:r>
                        <a:rPr lang="en" altLang="ja-JP" sz="1200" dirty="0">
                          <a:latin typeface="MS Mincho" panose="02020609040205080304" pitchFamily="49" charset="-128"/>
                          <a:ea typeface="MS Mincho" panose="02020609040205080304" pitchFamily="49" charset="-128"/>
                        </a:rPr>
                        <a:t>Stock holding</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200" dirty="0">
                          <a:latin typeface="MS Mincho" panose="02020609040205080304" pitchFamily="49" charset="-128"/>
                          <a:ea typeface="MS Mincho" panose="02020609040205080304" pitchFamily="49" charset="-128"/>
                        </a:rPr>
                        <a:t>If the profit (total sum of dividends and sales profits) of one company for one year is 1 million yen or more, or 5% or more of all the shares concerned</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3270046766"/>
                  </a:ext>
                </a:extLst>
              </a:tr>
              <a:tr h="370840">
                <a:tc>
                  <a:txBody>
                    <a:bodyPr/>
                    <a:lstStyle/>
                    <a:p>
                      <a:r>
                        <a:rPr lang="en" altLang="ja-JP" sz="1200" dirty="0">
                          <a:latin typeface="MS Mincho" panose="02020609040205080304" pitchFamily="49" charset="-128"/>
                          <a:ea typeface="MS Mincho" panose="02020609040205080304" pitchFamily="49" charset="-128"/>
                        </a:rPr>
                        <a:t>Patent fees from companies and organizations for profit</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200" dirty="0">
                          <a:latin typeface="MS Mincho" panose="02020609040205080304" pitchFamily="49" charset="-128"/>
                          <a:ea typeface="MS Mincho" panose="02020609040205080304" pitchFamily="49" charset="-128"/>
                        </a:rPr>
                        <a:t>When the royalty for one patent is 1 million yen or more per year</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2599382984"/>
                  </a:ext>
                </a:extLst>
              </a:tr>
              <a:tr h="370840">
                <a:tc>
                  <a:txBody>
                    <a:bodyPr/>
                    <a:lstStyle/>
                    <a:p>
                      <a:r>
                        <a:rPr lang="en" altLang="ja-JP" sz="1200" dirty="0">
                          <a:latin typeface="MS Mincho" panose="02020609040205080304" pitchFamily="49" charset="-128"/>
                          <a:ea typeface="MS Mincho" panose="02020609040205080304" pitchFamily="49" charset="-128"/>
                        </a:rPr>
                        <a:t>Daily allowance (lecture fee, etc.) paid by a company or an organization for the purpose of profit for attendance (announcement) at a meeting for the time and labor that restrained the researcher</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 altLang="ja-JP" sz="1200" dirty="0">
                          <a:latin typeface="MS Mincho" panose="02020609040205080304" pitchFamily="49" charset="-128"/>
                          <a:ea typeface="MS Mincho" panose="02020609040205080304" pitchFamily="49" charset="-128"/>
                        </a:rPr>
                        <a:t>If the annual lecture fee from one company/organization is 500,000 yen or more</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2626364649"/>
                  </a:ext>
                </a:extLst>
              </a:tr>
              <a:tr h="370840">
                <a:tc>
                  <a:txBody>
                    <a:bodyPr/>
                    <a:lstStyle/>
                    <a:p>
                      <a:r>
                        <a:rPr lang="en" altLang="ja-JP" sz="1200" dirty="0">
                          <a:latin typeface="MS Mincho" panose="02020609040205080304" pitchFamily="49" charset="-128"/>
                          <a:ea typeface="MS Mincho" panose="02020609040205080304" pitchFamily="49" charset="-128"/>
                        </a:rPr>
                        <a:t>Manuscript fee paid by companies and profit-making groups for writing brochures</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200" dirty="0">
                          <a:latin typeface="MS Mincho" panose="02020609040205080304" pitchFamily="49" charset="-128"/>
                          <a:ea typeface="MS Mincho" panose="02020609040205080304" pitchFamily="49" charset="-128"/>
                        </a:rPr>
                        <a:t>When the annual manuscript fee from one company/organization is more than 500,000 yen</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1158732216"/>
                  </a:ext>
                </a:extLst>
              </a:tr>
              <a:tr h="370840">
                <a:tc>
                  <a:txBody>
                    <a:bodyPr/>
                    <a:lstStyle/>
                    <a:p>
                      <a:r>
                        <a:rPr lang="en" altLang="ja-JP" sz="1200" dirty="0">
                          <a:latin typeface="MS Mincho" panose="02020609040205080304" pitchFamily="49" charset="-128"/>
                          <a:ea typeface="MS Mincho" panose="02020609040205080304" pitchFamily="49" charset="-128"/>
                        </a:rPr>
                        <a:t>Research expenses (contract research expenses, scholarship donations, commission accounting funds, etc.) and donation courses provided by companies and organizations for profit</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 altLang="ja-JP" sz="1200" dirty="0">
                          <a:latin typeface="MS Mincho" panose="02020609040205080304" pitchFamily="49" charset="-128"/>
                          <a:ea typeface="MS Mincho" panose="02020609040205080304" pitchFamily="49" charset="-128"/>
                        </a:rPr>
                        <a:t>When the total amount of the joint research expenses paid by one company related to the content of the presentation or the joint research contract based on the joint research contract is 1 million yen or more per year. Regarding scholarship (encouragement) donations, the total amount paid by one company/organization or organization to the presenter individual or the department (course/field) to which the presenter belongs or the representative of the laboratory is 1 million yen or more per year. In the case of donated courses, the presenter belong to the donation course provided by the company/organization.</a:t>
                      </a:r>
                      <a:endParaRPr kumimoji="1" lang="ja-JP" altLang="en-US" sz="12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2808085419"/>
                  </a:ext>
                </a:extLst>
              </a:tr>
              <a:tr h="370840">
                <a:tc>
                  <a:txBody>
                    <a:bodyPr/>
                    <a:lstStyle/>
                    <a:p>
                      <a:r>
                        <a:rPr lang="en" altLang="ja-JP" sz="1200" dirty="0">
                          <a:latin typeface="MS Mincho" panose="02020609040205080304" pitchFamily="49" charset="-128"/>
                          <a:ea typeface="MS Mincho" panose="02020609040205080304" pitchFamily="49" charset="-128"/>
                        </a:rPr>
                        <a:t>Other rewards (travel, gifts, etc. not directly related to research)</a:t>
                      </a:r>
                      <a:endParaRPr kumimoji="1" lang="ja-JP" altLang="en-US" sz="1200">
                        <a:latin typeface="MS Mincho" panose="02020609040205080304" pitchFamily="49" charset="-128"/>
                        <a:ea typeface="MS Mincho" panose="02020609040205080304" pitchFamily="49" charset="-128"/>
                      </a:endParaRPr>
                    </a:p>
                  </a:txBody>
                  <a:tcPr/>
                </a:tc>
                <a:tc>
                  <a:txBody>
                    <a:bodyPr/>
                    <a:lstStyle/>
                    <a:p>
                      <a:r>
                        <a:rPr lang="en-US" altLang="ja-JP" sz="1400" dirty="0">
                          <a:latin typeface="MS Mincho" panose="02020609040205080304" pitchFamily="49" charset="-128"/>
                          <a:ea typeface="MS Mincho" panose="02020609040205080304" pitchFamily="49" charset="-128"/>
                        </a:rPr>
                        <a:t>When the amount of remuneration received from one company or organization is 50,000 yen or more per year</a:t>
                      </a:r>
                      <a:endParaRPr kumimoji="1" lang="ja-JP" altLang="en-US" sz="1400">
                        <a:latin typeface="MS Mincho" panose="02020609040205080304" pitchFamily="49" charset="-128"/>
                        <a:ea typeface="MS Mincho" panose="02020609040205080304" pitchFamily="49" charset="-128"/>
                      </a:endParaRPr>
                    </a:p>
                  </a:txBody>
                  <a:tcPr/>
                </a:tc>
                <a:extLst>
                  <a:ext uri="{0D108BD9-81ED-4DB2-BD59-A6C34878D82A}">
                    <a16:rowId xmlns:a16="http://schemas.microsoft.com/office/drawing/2014/main" val="1501290154"/>
                  </a:ext>
                </a:extLst>
              </a:tr>
            </a:tbl>
          </a:graphicData>
        </a:graphic>
      </p:graphicFrame>
    </p:spTree>
    <p:extLst>
      <p:ext uri="{BB962C8B-B14F-4D97-AF65-F5344CB8AC3E}">
        <p14:creationId xmlns:p14="http://schemas.microsoft.com/office/powerpoint/2010/main" val="21283550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1058</Words>
  <Application>Microsoft Macintosh PowerPoint</Application>
  <PresentationFormat>ワイド画面</PresentationFormat>
  <Paragraphs>56</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MS Mincho</vt:lpstr>
      <vt:lpstr>游ゴシック</vt:lpstr>
      <vt:lpstr>游ゴシック Light</vt:lpstr>
      <vt:lpstr>Arial</vt:lpstr>
      <vt:lpstr>Office テーマ</vt:lpstr>
      <vt:lpstr>Title of presentation  Name(s) and affiliation(s)of Presenter(s) （indicate the names of all co-presenters）</vt:lpstr>
      <vt:lpstr>Title of presentation  Name(s) and affiliation(s)of Presenter(s) （indicate the names of all co-presenters）</vt:lpstr>
      <vt:lpstr>COI自己申告の基準について （配偶者、1親等内の親族、または収入・財産を共有する者の申告事項） </vt:lpstr>
      <vt:lpstr>COI self-report criteria (Items to be declared by spouse, relative within first degree, or person sharing income/property)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発表演題タイトル 福島県立医科大学　放射線腫瘍学 福島太郎、茨城次郎 （発表者全員の氏名を記載する）</dc:title>
  <dc:creator>Microsoft Office User</dc:creator>
  <cp:lastModifiedBy>香崎 正宙</cp:lastModifiedBy>
  <cp:revision>11</cp:revision>
  <cp:lastPrinted>2021-04-01T02:38:04Z</cp:lastPrinted>
  <dcterms:created xsi:type="dcterms:W3CDTF">2020-09-03T05:55:24Z</dcterms:created>
  <dcterms:modified xsi:type="dcterms:W3CDTF">2024-04-12T04:39:55Z</dcterms:modified>
</cp:coreProperties>
</file>