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11"/>
  </p:notesMasterIdLst>
  <p:sldIdLst>
    <p:sldId id="2147470658" r:id="rId6"/>
    <p:sldId id="256" r:id="rId7"/>
    <p:sldId id="2147470670" r:id="rId8"/>
    <p:sldId id="2147482517" r:id="rId9"/>
    <p:sldId id="2147482518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3765" autoAdjust="0"/>
  </p:normalViewPr>
  <p:slideViewPr>
    <p:cSldViewPr snapToGrid="0">
      <p:cViewPr varScale="1">
        <p:scale>
          <a:sx n="107" d="100"/>
          <a:sy n="107" d="100"/>
        </p:scale>
        <p:origin x="9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jiyama Tomoyuki (External)" userId="bb5a8f6e-fdc7-4007-91cf-967cc99429cd" providerId="ADAL" clId="{B205E5E2-5D89-4E1A-87BD-16188AD285AC}"/>
    <pc:docChg chg="undo custSel delSld modSld">
      <pc:chgData name="Fujiyama Tomoyuki (External)" userId="bb5a8f6e-fdc7-4007-91cf-967cc99429cd" providerId="ADAL" clId="{B205E5E2-5D89-4E1A-87BD-16188AD285AC}" dt="2024-09-20T05:28:05.716" v="10" actId="20577"/>
      <pc:docMkLst>
        <pc:docMk/>
      </pc:docMkLst>
      <pc:sldChg chg="modNotesTx">
        <pc:chgData name="Fujiyama Tomoyuki (External)" userId="bb5a8f6e-fdc7-4007-91cf-967cc99429cd" providerId="ADAL" clId="{B205E5E2-5D89-4E1A-87BD-16188AD285AC}" dt="2024-09-20T05:28:03.060" v="9" actId="20577"/>
        <pc:sldMkLst>
          <pc:docMk/>
          <pc:sldMk cId="0" sldId="256"/>
        </pc:sldMkLst>
      </pc:sldChg>
      <pc:sldChg chg="del">
        <pc:chgData name="Fujiyama Tomoyuki (External)" userId="bb5a8f6e-fdc7-4007-91cf-967cc99429cd" providerId="ADAL" clId="{B205E5E2-5D89-4E1A-87BD-16188AD285AC}" dt="2024-09-20T05:26:38.332" v="0" actId="47"/>
        <pc:sldMkLst>
          <pc:docMk/>
          <pc:sldMk cId="1010105357" sldId="2147470654"/>
        </pc:sldMkLst>
      </pc:sldChg>
      <pc:sldChg chg="modNotesTx">
        <pc:chgData name="Fujiyama Tomoyuki (External)" userId="bb5a8f6e-fdc7-4007-91cf-967cc99429cd" providerId="ADAL" clId="{B205E5E2-5D89-4E1A-87BD-16188AD285AC}" dt="2024-09-20T05:28:05.716" v="10" actId="20577"/>
        <pc:sldMkLst>
          <pc:docMk/>
          <pc:sldMk cId="1625251427" sldId="2147470658"/>
        </pc:sldMkLst>
      </pc:sldChg>
      <pc:sldChg chg="modNotesTx">
        <pc:chgData name="Fujiyama Tomoyuki (External)" userId="bb5a8f6e-fdc7-4007-91cf-967cc99429cd" providerId="ADAL" clId="{B205E5E2-5D89-4E1A-87BD-16188AD285AC}" dt="2024-09-20T05:28:00.204" v="8" actId="20577"/>
        <pc:sldMkLst>
          <pc:docMk/>
          <pc:sldMk cId="1071361741" sldId="2147470670"/>
        </pc:sldMkLst>
      </pc:sldChg>
      <pc:sldChg chg="del">
        <pc:chgData name="Fujiyama Tomoyuki (External)" userId="bb5a8f6e-fdc7-4007-91cf-967cc99429cd" providerId="ADAL" clId="{B205E5E2-5D89-4E1A-87BD-16188AD285AC}" dt="2024-09-20T05:27:38.834" v="5" actId="47"/>
        <pc:sldMkLst>
          <pc:docMk/>
          <pc:sldMk cId="4085461496" sldId="2147470678"/>
        </pc:sldMkLst>
      </pc:sldChg>
      <pc:sldChg chg="del">
        <pc:chgData name="Fujiyama Tomoyuki (External)" userId="bb5a8f6e-fdc7-4007-91cf-967cc99429cd" providerId="ADAL" clId="{B205E5E2-5D89-4E1A-87BD-16188AD285AC}" dt="2024-09-20T05:26:38.332" v="0" actId="47"/>
        <pc:sldMkLst>
          <pc:docMk/>
          <pc:sldMk cId="2134192903" sldId="2147482513"/>
        </pc:sldMkLst>
      </pc:sldChg>
      <pc:sldChg chg="del">
        <pc:chgData name="Fujiyama Tomoyuki (External)" userId="bb5a8f6e-fdc7-4007-91cf-967cc99429cd" providerId="ADAL" clId="{B205E5E2-5D89-4E1A-87BD-16188AD285AC}" dt="2024-09-20T05:27:38.834" v="5" actId="47"/>
        <pc:sldMkLst>
          <pc:docMk/>
          <pc:sldMk cId="2495117225" sldId="2147482514"/>
        </pc:sldMkLst>
      </pc:sldChg>
      <pc:sldChg chg="del">
        <pc:chgData name="Fujiyama Tomoyuki (External)" userId="bb5a8f6e-fdc7-4007-91cf-967cc99429cd" providerId="ADAL" clId="{B205E5E2-5D89-4E1A-87BD-16188AD285AC}" dt="2024-09-20T05:27:38.834" v="5" actId="47"/>
        <pc:sldMkLst>
          <pc:docMk/>
          <pc:sldMk cId="4044676139" sldId="2147482515"/>
        </pc:sldMkLst>
      </pc:sldChg>
      <pc:sldChg chg="modNotesTx">
        <pc:chgData name="Fujiyama Tomoyuki (External)" userId="bb5a8f6e-fdc7-4007-91cf-967cc99429cd" providerId="ADAL" clId="{B205E5E2-5D89-4E1A-87BD-16188AD285AC}" dt="2024-09-20T05:27:57.243" v="7" actId="20577"/>
        <pc:sldMkLst>
          <pc:docMk/>
          <pc:sldMk cId="1574094017" sldId="2147482517"/>
        </pc:sldMkLst>
      </pc:sldChg>
      <pc:sldChg chg="modNotesTx">
        <pc:chgData name="Fujiyama Tomoyuki (External)" userId="bb5a8f6e-fdc7-4007-91cf-967cc99429cd" providerId="ADAL" clId="{B205E5E2-5D89-4E1A-87BD-16188AD285AC}" dt="2024-09-20T05:27:53.819" v="6" actId="20577"/>
        <pc:sldMkLst>
          <pc:docMk/>
          <pc:sldMk cId="3703147137" sldId="2147482518"/>
        </pc:sldMkLst>
      </pc:sldChg>
      <pc:sldChg chg="del">
        <pc:chgData name="Fujiyama Tomoyuki (External)" userId="bb5a8f6e-fdc7-4007-91cf-967cc99429cd" providerId="ADAL" clId="{B205E5E2-5D89-4E1A-87BD-16188AD285AC}" dt="2024-09-20T05:26:38.332" v="0" actId="47"/>
        <pc:sldMkLst>
          <pc:docMk/>
          <pc:sldMk cId="3796473484" sldId="21474825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8BCE2-6A3E-41B0-9E1A-A1594ED21602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093B8-6F84-4AC8-96A3-2A2BBD84A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84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0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3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52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093B8-6F84-4AC8-96A3-2A2BBD84A73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21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6093B8-6F84-4AC8-96A3-2A2BBD84A73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19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4BE6D-CF67-E17A-1E3B-C3FEE5B39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95374D-AB50-042C-4018-7FEBC53CF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F85E50-8094-DBDA-5AC3-B144D15A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83AC-52BA-4E20-BAFF-5EC4F2A4A0BC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7D076-D5BD-C420-E93C-A06D5FA0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24800" y="207963"/>
            <a:ext cx="41148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ja-JP"/>
              <a:t>JP-DA-2400191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0010F4-C87C-1C82-42B4-DBB2D6FB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6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7B197-7567-EA0E-6730-4900686B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3E1A70-2C0A-E517-9BE0-22A997107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844331-5C68-B2BE-674E-34BE3C39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8951-A9B4-4677-B99C-8BA483D26765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1B55D-A156-3738-FAD8-8D5B36707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F787C8-7CA1-5740-4EF3-4B4ADA1A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73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81B4AE-FB73-2777-0911-C7D9CCEE6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FA3112-3A6D-C545-BE04-D3600BF47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9D321-BBFF-BEA4-75CD-EBD166F1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BB3CB-DB53-4D0D-BC0B-119478A06807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E28763-B21C-AE0D-7AD2-F7F16AC9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D4368A-7F67-F801-EFCC-2EAF3727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F-14BD-1040-8A81-A75FE65A7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91"/>
          </a:xfrm>
        </p:spPr>
        <p:txBody>
          <a:bodyPr anchor="t">
            <a:spAutoFit/>
          </a:bodyPr>
          <a:lstStyle/>
          <a:p>
            <a:r>
              <a:rPr lang="ja-JP" altLang="en-US"/>
              <a:t>マスター タイトルの書式設定</a:t>
            </a:r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95B85C-4BCC-D949-9DC0-F6A10AAB5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JP-DA-2400191</a:t>
            </a:r>
            <a:endParaRPr lang="en-B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E147DE-4D05-BB45-A257-0D184DBEC5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50925" y="6404664"/>
            <a:ext cx="8829521" cy="112304"/>
          </a:xfrm>
        </p:spPr>
        <p:txBody>
          <a:bodyPr vert="horz" wrap="square" lIns="0" tIns="0" rIns="91440" bIns="0" rtlCol="0" anchor="b">
            <a:spAutoFit/>
          </a:bodyPr>
          <a:lstStyle>
            <a:lvl1pPr marL="0" indent="0">
              <a:buNone/>
              <a:defRPr lang="en-BE" sz="800" dirty="0"/>
            </a:lvl1pPr>
          </a:lstStyle>
          <a:p>
            <a:pPr marL="0" lvl="0"/>
            <a:r>
              <a:rPr lang="en-GB" dirty="0"/>
              <a:t>References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1701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14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103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403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097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8716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3408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73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2FCBE-7ED7-6D1E-9182-EAA96C390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AFD954-CAAA-C8DD-AF85-E938EF25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5F1DC1-FA3F-4DD8-F7D0-56356FDA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7A22-FDBD-4D09-AFBE-0D650B5BB78B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84F961-8F85-ADB4-510B-502D93AA7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altLang="ja-JP"/>
              <a:t>JP-DA-2400191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4D5CCA-737F-AD39-75F0-61451CDC9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482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4214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237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1130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050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DE816-1FA0-5ED6-FA68-1AA13C1A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6CC2EF-84B7-AC16-CB65-95712114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602088-8AE3-3590-F1AE-BBF8D09F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223A-3500-43F4-B30B-B0842926B70A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A45A06-2132-92EA-4574-8E7275D8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71D29-26E5-FFEB-62C6-AEBA0E290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89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244AD-C354-5CEE-6754-7D5F3DBE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B372E9-AB10-FBBB-B30E-EFE68AB99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4DB752-618E-AC69-2FD3-2866A5804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983869-3EE0-190F-D3C8-964D1A95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4686-886B-4A0A-A2F9-54B44ADFEA4D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EDC551-A95A-7A3F-5926-879D8AB3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A6CE8F-2056-80AF-3421-15BE86CB3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11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C1471-E6AB-1F09-60F9-17298F07B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1A845F-1456-5B57-B539-C2FF86F42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D0351B-F6C7-BECD-554A-EE6A3870C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7EA6EED-E5A9-6C22-8BC0-9E41CC428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8EB7AA-1E08-0A7F-F7AE-F8DEBCDBE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86F8D0-6059-1BF8-2702-7680B44E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7FC3-FEBE-4520-A19A-E2D243B971F8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44C44B-B724-268D-3ACD-B01565E0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728F48-F021-7D49-C43E-EFDDD0E5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34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BC3DE-A65E-7FA2-6716-F0487F5E0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767E52-1D5C-DC3C-4C3D-0B9CFEC0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C9E1-6388-4FC0-8360-EAA2AB2763BF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93329C-94DF-F9FD-8CA8-DC49F679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8693E4-6269-8359-5034-41A228B2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1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40389B-7605-3FB2-C076-55514594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D6C8-73C6-4DA2-87B2-6715F6FF793B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E2CAAB-5A3F-6E59-B4A7-0BB39990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00C317-32EF-BE60-B5E5-A25BBA57C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6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820B55-6ABC-48F8-D3B3-E4945C32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4A9ACC-DFE2-4489-63DA-A36374C72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5F8273-D7F4-2C2C-7EE2-2609DF503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CDF3CF-3102-097C-5853-B3743135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8D5F-CAF1-4577-AB6D-78FDA39CCA45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AF3D0E-0F4A-E345-B6F8-2C8B6E45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B5B647-B1FC-C2C8-47A0-408C567B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13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2421F-4800-559E-6AAA-371C4138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9D387E-A2A4-90C3-BE02-07E21A766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DC5997-4D95-D52E-0EF9-A66E4EF8E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F669D8-DFEC-9F4C-5BE7-FD1F22670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78DB-47A2-44DB-AFB2-6B399BF3F623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06CB6-CCCD-D849-F91F-98CB6C58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28B14-7395-817D-11F1-67532FB5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13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DB635C-B20C-B31D-B7AA-41D9884F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C3FECD-EA66-825C-63EB-EE60B2309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62FD44-EE64-45E6-CF7E-4EA78F031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DFC61-9FF3-44E1-A30E-AEA0ED6F2DBE}" type="datetime1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0EF5D9-BC4C-0F0F-E40F-3F9E9C326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63312" y="1209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JP-DA-2400191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955FA-4656-2AAB-C313-9C9A2EE4C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F9AEA-5F04-4E7B-B280-A206D1CC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01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2024/9/20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64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C02C5B85-9563-E1A8-585B-98D0F1F1C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45013"/>
            <a:ext cx="9144000" cy="1655762"/>
          </a:xfrm>
        </p:spPr>
        <p:txBody>
          <a:bodyPr anchor="ctr">
            <a:norm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○○病院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△△科　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XX </a:t>
            </a:r>
            <a:r>
              <a:rPr lang="en-US" altLang="ja-JP" sz="3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4A0364E-86B7-83D2-79AA-D6FC9E82DCF8}"/>
              </a:ext>
            </a:extLst>
          </p:cNvPr>
          <p:cNvSpPr txBox="1">
            <a:spLocks/>
          </p:cNvSpPr>
          <p:nvPr/>
        </p:nvSpPr>
        <p:spPr>
          <a:xfrm>
            <a:off x="1254710" y="2021535"/>
            <a:ext cx="9682579" cy="14074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 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発表演題名　</a:t>
            </a: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B9842-A216-6D70-F06D-E82B77EC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1361" y="109105"/>
            <a:ext cx="4114800" cy="365125"/>
          </a:xfrm>
        </p:spPr>
        <p:txBody>
          <a:bodyPr/>
          <a:lstStyle/>
          <a:p>
            <a:r>
              <a:rPr lang="ja-JP" altLang="en-US" b="1" dirty="0">
                <a:solidFill>
                  <a:schemeClr val="tx1"/>
                </a:solidFill>
                <a:latin typeface="+mn-ea"/>
                <a:cs typeface="Tahoma" panose="020B0604030504040204" pitchFamily="34" charset="0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+mn-ea"/>
                <a:cs typeface="Tahoma" panose="020B0604030504040204" pitchFamily="34" charset="0"/>
              </a:rPr>
              <a:t>12</a:t>
            </a:r>
            <a:r>
              <a:rPr lang="ja-JP" altLang="en-US" b="1" dirty="0">
                <a:solidFill>
                  <a:schemeClr val="tx1"/>
                </a:solidFill>
                <a:latin typeface="+mn-ea"/>
                <a:cs typeface="Tahoma" panose="020B0604030504040204" pitchFamily="34" charset="0"/>
              </a:rPr>
              <a:t>回 日本脆弱性骨折ネットワーク学術集会</a:t>
            </a:r>
            <a:endParaRPr kumimoji="1" lang="ja-JP" altLang="en-US" b="1" dirty="0">
              <a:solidFill>
                <a:schemeClr val="tx1"/>
              </a:solidFill>
              <a:latin typeface="+mn-ea"/>
              <a:cs typeface="Tahoma" panose="020B0604030504040204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551D5A8-2635-1736-73CB-4C15AECEA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50A6AF0-766F-D454-94D3-5B9B52EFC88C}"/>
              </a:ext>
            </a:extLst>
          </p:cNvPr>
          <p:cNvSpPr/>
          <p:nvPr/>
        </p:nvSpPr>
        <p:spPr>
          <a:xfrm>
            <a:off x="0" y="0"/>
            <a:ext cx="1111045" cy="2064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/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162525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15662" y="1432052"/>
            <a:ext cx="6960676" cy="190821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ja-JP" altLang="en-US" sz="3600" b="1" dirty="0">
                <a:solidFill>
                  <a:prstClr val="black"/>
                </a:solidFill>
                <a:latin typeface="+mj-ea"/>
                <a:ea typeface="+mj-ea"/>
              </a:rPr>
              <a:t>発表者の</a:t>
            </a:r>
            <a:r>
              <a:rPr lang="en-US" sz="3600" b="1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3600" b="1" dirty="0">
                <a:solidFill>
                  <a:prstClr val="black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prstClr val="black"/>
              </a:solidFill>
              <a:latin typeface="+mj-ea"/>
              <a:ea typeface="+mj-ea"/>
            </a:endParaRPr>
          </a:p>
          <a:p>
            <a:pPr algn="ctr" defTabSz="457200"/>
            <a:endParaRPr lang="en-US" altLang="ja-JP" sz="3600" b="1" dirty="0">
              <a:solidFill>
                <a:prstClr val="black"/>
              </a:solidFill>
              <a:latin typeface="+mj-ea"/>
              <a:ea typeface="+mj-ea"/>
            </a:endParaRPr>
          </a:p>
          <a:p>
            <a:pPr algn="ctr" defTabSz="457200"/>
            <a:endParaRPr lang="en-US" altLang="ja-JP" sz="1400" dirty="0">
              <a:solidFill>
                <a:prstClr val="black"/>
              </a:solidFill>
              <a:latin typeface="+mj-ea"/>
              <a:ea typeface="+mj-ea"/>
            </a:endParaRPr>
          </a:p>
          <a:p>
            <a:pPr algn="ctr" defTabSz="457200"/>
            <a:r>
              <a:rPr lang="ja-JP" altLang="en-US" sz="2800" dirty="0">
                <a:solidFill>
                  <a:prstClr val="black"/>
                </a:solidFill>
                <a:latin typeface="+mj-ea"/>
                <a:ea typeface="+mj-ea"/>
              </a:rPr>
              <a:t>筆頭発表者氏名：</a:t>
            </a:r>
            <a:r>
              <a:rPr lang="en-US" altLang="ja-JP" sz="3200" dirty="0">
                <a:solidFill>
                  <a:prstClr val="black"/>
                </a:solidFill>
                <a:latin typeface="+mj-ea"/>
                <a:ea typeface="+mj-ea"/>
              </a:rPr>
              <a:t>XX</a:t>
            </a:r>
            <a:r>
              <a:rPr lang="ja-JP" altLang="en-US" sz="3200" dirty="0">
                <a:solidFill>
                  <a:prstClr val="black"/>
                </a:solidFill>
                <a:latin typeface="+mj-ea"/>
                <a:ea typeface="+mj-ea"/>
              </a:rPr>
              <a:t> </a:t>
            </a:r>
            <a:r>
              <a:rPr lang="en-US" altLang="ja-JP" sz="3200" dirty="0">
                <a:solidFill>
                  <a:prstClr val="black"/>
                </a:solidFill>
                <a:latin typeface="+mj-ea"/>
                <a:ea typeface="+mj-ea"/>
              </a:rPr>
              <a:t>XX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73885" y="4687284"/>
            <a:ext cx="90442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ja-JP" altLang="en-US" sz="2400" dirty="0">
                <a:solidFill>
                  <a:prstClr val="black"/>
                </a:solidFill>
                <a:latin typeface="+mj-ea"/>
                <a:ea typeface="+mj-ea"/>
              </a:rPr>
              <a:t>本講演に関連し，開示すべき</a:t>
            </a:r>
            <a:r>
              <a:rPr lang="en-US" sz="2400" dirty="0">
                <a:solidFill>
                  <a:prstClr val="black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>
                <a:solidFill>
                  <a:prstClr val="black"/>
                </a:solidFill>
                <a:latin typeface="+mj-ea"/>
                <a:ea typeface="+mj-ea"/>
              </a:rPr>
              <a:t>関係にある企業等はありません。</a:t>
            </a:r>
          </a:p>
          <a:p>
            <a:pPr algn="ctr" defTabSz="457200"/>
            <a:endParaRPr lang="ja-JP" altLang="en-US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DFB9D3-412E-8430-C005-629FCFCF9E8F}"/>
              </a:ext>
            </a:extLst>
          </p:cNvPr>
          <p:cNvSpPr txBox="1">
            <a:spLocks/>
          </p:cNvSpPr>
          <p:nvPr/>
        </p:nvSpPr>
        <p:spPr>
          <a:xfrm>
            <a:off x="7981361" y="10910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第</a:t>
            </a:r>
            <a:r>
              <a:rPr lang="en-US" altLang="ja-JP" b="1" dirty="0">
                <a:solidFill>
                  <a:prstClr val="black"/>
                </a:solidFill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lang="ja-JP" altLang="en-US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83BF2DD-67C3-038D-A8A2-7776888BC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F6A34E7-2E72-7A72-CCA4-0659C625B665}"/>
              </a:ext>
            </a:extLst>
          </p:cNvPr>
          <p:cNvSpPr/>
          <p:nvPr/>
        </p:nvSpPr>
        <p:spPr>
          <a:xfrm>
            <a:off x="0" y="0"/>
            <a:ext cx="1111045" cy="206477"/>
          </a:xfrm>
          <a:prstGeom prst="rect">
            <a:avLst/>
          </a:prstGeom>
          <a:gradFill rotWithShape="1">
            <a:gsLst>
              <a:gs pos="0">
                <a:srgbClr val="70AD47">
                  <a:satMod val="103000"/>
                  <a:lumMod val="102000"/>
                  <a:tint val="94000"/>
                </a:srgbClr>
              </a:gs>
              <a:gs pos="50000">
                <a:srgbClr val="70AD47">
                  <a:satMod val="110000"/>
                  <a:lumMod val="100000"/>
                  <a:shade val="100000"/>
                </a:srgbClr>
              </a:gs>
              <a:gs pos="100000">
                <a:srgbClr val="70AD47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cs typeface="+mn-cs"/>
              </a:rPr>
              <a:t>発表スライド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FB833A-5E28-FB03-D136-1EBB0357074E}"/>
              </a:ext>
            </a:extLst>
          </p:cNvPr>
          <p:cNvSpPr txBox="1"/>
          <p:nvPr/>
        </p:nvSpPr>
        <p:spPr>
          <a:xfrm>
            <a:off x="725864" y="1274407"/>
            <a:ext cx="103977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dirty="0"/>
              <a:t>所在地：都道府県　市町村郡</a:t>
            </a:r>
          </a:p>
          <a:p>
            <a:r>
              <a:rPr kumimoji="1" lang="zh-TW" altLang="en-US" sz="2800" dirty="0"/>
              <a:t>病床数：　床</a:t>
            </a:r>
          </a:p>
          <a:p>
            <a:r>
              <a:rPr kumimoji="1" lang="zh-TW" altLang="en-US" sz="2800" dirty="0"/>
              <a:t>診療科</a:t>
            </a:r>
            <a:r>
              <a:rPr kumimoji="1" lang="ja-JP" altLang="en-US" sz="2800" dirty="0"/>
              <a:t>数</a:t>
            </a:r>
            <a:r>
              <a:rPr kumimoji="1" lang="zh-TW" altLang="en-US" sz="2800" dirty="0"/>
              <a:t>：　科</a:t>
            </a:r>
            <a:endParaRPr kumimoji="1" lang="en-US" altLang="zh-TW" sz="2800" dirty="0"/>
          </a:p>
          <a:p>
            <a:endParaRPr kumimoji="1" lang="en-US" altLang="zh-TW" sz="2800" dirty="0"/>
          </a:p>
          <a:p>
            <a:r>
              <a:rPr lang="ja-JP" altLang="en-US" sz="2800" dirty="0"/>
              <a:t>整形外科</a:t>
            </a:r>
            <a:endParaRPr lang="en-US" altLang="ja-JP" sz="2800" dirty="0"/>
          </a:p>
          <a:p>
            <a:r>
              <a:rPr kumimoji="1" lang="ja-JP" altLang="en-US" sz="2800" dirty="0"/>
              <a:t>医師数：</a:t>
            </a:r>
            <a:endParaRPr kumimoji="1" lang="en-US" altLang="ja-JP" sz="2800" dirty="0"/>
          </a:p>
          <a:p>
            <a:r>
              <a:rPr lang="ja-JP" altLang="en-US" sz="2800" dirty="0"/>
              <a:t>年間 総手術件数：</a:t>
            </a:r>
            <a:endParaRPr lang="en-US" altLang="ja-JP" sz="2800" dirty="0"/>
          </a:p>
          <a:p>
            <a:r>
              <a:rPr kumimoji="1" lang="ja-JP" altLang="en-US" sz="2800" dirty="0"/>
              <a:t>年間 </a:t>
            </a:r>
            <a:r>
              <a:rPr lang="ja-JP" altLang="en-US" sz="2800" dirty="0"/>
              <a:t>大腿骨近位部骨折手術件数：</a:t>
            </a:r>
            <a:endParaRPr lang="en-US" altLang="ja-JP" sz="2800" dirty="0"/>
          </a:p>
          <a:p>
            <a:endParaRPr kumimoji="1" lang="en-US" altLang="zh-TW" sz="2800" dirty="0"/>
          </a:p>
          <a:p>
            <a:r>
              <a:rPr kumimoji="1" lang="ja-JP" altLang="en-US" sz="2800" dirty="0"/>
              <a:t>二次医療圏：</a:t>
            </a:r>
            <a:endParaRPr kumimoji="1" lang="en-US" altLang="ja-JP" sz="2800" dirty="0"/>
          </a:p>
          <a:p>
            <a:r>
              <a:rPr lang="ja-JP" altLang="en-US" sz="2800" dirty="0"/>
              <a:t>高齢化率：</a:t>
            </a:r>
            <a:endParaRPr lang="en-US" altLang="ja-JP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B07F73-C2E4-E98E-1401-AD648AA2D07E}"/>
              </a:ext>
            </a:extLst>
          </p:cNvPr>
          <p:cNvSpPr txBox="1"/>
          <p:nvPr/>
        </p:nvSpPr>
        <p:spPr>
          <a:xfrm>
            <a:off x="876694" y="386499"/>
            <a:ext cx="7104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○○病院について</a:t>
            </a:r>
          </a:p>
        </p:txBody>
      </p:sp>
      <p:sp>
        <p:nvSpPr>
          <p:cNvPr id="9" name="フッター プレースホルダー 5">
            <a:extLst>
              <a:ext uri="{FF2B5EF4-FFF2-40B4-BE49-F238E27FC236}">
                <a16:creationId xmlns:a16="http://schemas.microsoft.com/office/drawing/2014/main" id="{4C200F2C-94D6-7143-463E-7E0D8F4FFDAF}"/>
              </a:ext>
            </a:extLst>
          </p:cNvPr>
          <p:cNvSpPr txBox="1">
            <a:spLocks/>
          </p:cNvSpPr>
          <p:nvPr/>
        </p:nvSpPr>
        <p:spPr>
          <a:xfrm>
            <a:off x="7981362" y="11542"/>
            <a:ext cx="4114800" cy="365125"/>
          </a:xfrm>
          <a:prstGeom prst="rect">
            <a:avLst/>
          </a:prstGeom>
        </p:spPr>
        <p:txBody>
          <a:bodyPr vert="horz" wrap="square" lIns="0" tIns="0" rIns="9144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BE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ja-JP" altLang="en-US" sz="1200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第</a:t>
            </a:r>
            <a:r>
              <a:rPr lang="en-US" altLang="ja-JP" sz="1200" b="1" dirty="0">
                <a:solidFill>
                  <a:prstClr val="black"/>
                </a:solidFill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lang="ja-JP" altLang="en-US" sz="1200" b="1" dirty="0">
                <a:solidFill>
                  <a:prstClr val="black"/>
                </a:solidFill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2CCAB09-347E-6966-287F-D240AFC42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AC088D9-59EF-FB09-923D-D4A589200558}"/>
              </a:ext>
            </a:extLst>
          </p:cNvPr>
          <p:cNvSpPr/>
          <p:nvPr/>
        </p:nvSpPr>
        <p:spPr>
          <a:xfrm>
            <a:off x="0" y="0"/>
            <a:ext cx="1111045" cy="2064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/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107136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167D461-1F34-4343-A57B-42DCF8BF4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94477"/>
              </p:ext>
            </p:extLst>
          </p:nvPr>
        </p:nvGraphicFramePr>
        <p:xfrm>
          <a:off x="602113" y="1046964"/>
          <a:ext cx="10928886" cy="5366099"/>
        </p:xfrm>
        <a:graphic>
          <a:graphicData uri="http://schemas.openxmlformats.org/drawingml/2006/table">
            <a:tbl>
              <a:tblPr firstCol="1"/>
              <a:tblGrid>
                <a:gridCol w="3288698">
                  <a:extLst>
                    <a:ext uri="{9D8B030D-6E8A-4147-A177-3AD203B41FA5}">
                      <a16:colId xmlns:a16="http://schemas.microsoft.com/office/drawing/2014/main" val="2344990883"/>
                    </a:ext>
                  </a:extLst>
                </a:gridCol>
                <a:gridCol w="7640188">
                  <a:extLst>
                    <a:ext uri="{9D8B030D-6E8A-4147-A177-3AD203B41FA5}">
                      <a16:colId xmlns:a16="http://schemas.microsoft.com/office/drawing/2014/main" val="151730358"/>
                    </a:ext>
                  </a:extLst>
                </a:gridCol>
              </a:tblGrid>
              <a:tr h="4077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US" altLang="ja-JP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FLS</a:t>
                      </a: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チームの人数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名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232835"/>
                  </a:ext>
                </a:extLst>
              </a:tr>
              <a:tr h="4077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US" altLang="ja-JP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FLS</a:t>
                      </a: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チームメンバーの職種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例）医師、病棟看護師、外来看護師、薬剤師、医療クラーク、～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301240"/>
                  </a:ext>
                </a:extLst>
              </a:tr>
              <a:tr h="4077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US" altLang="ja-JP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FLS</a:t>
                      </a: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対象の大腿骨近位部骨折患者数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5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　　　　　例／年</a:t>
                      </a:r>
                      <a:endParaRPr lang="ja-JP" altLang="en-US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73437"/>
                  </a:ext>
                </a:extLst>
              </a:tr>
              <a:tr h="407773">
                <a:tc>
                  <a:txBody>
                    <a:bodyPr/>
                    <a:lstStyle/>
                    <a:p>
                      <a:pPr marL="36000" algn="l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en-US" altLang="ja-JP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FLS</a:t>
                      </a: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ツールの運用方法</a:t>
                      </a:r>
                      <a:endParaRPr lang="ja-JP" altLang="en-US" sz="1500" b="1" u="none" strike="noStrike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例）管理料取得に漏れがないように、データベースのレジストリーを院内共有フォルダで共有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16537"/>
                  </a:ext>
                </a:extLst>
              </a:tr>
              <a:tr h="4077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fontAlgn="ctr">
                        <a:lnSpc>
                          <a:spcPct val="100000"/>
                        </a:lnSpc>
                      </a:pP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二次性骨折リスクの評価　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ja-JP" altLang="en-US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例）骨密度検査として、術後</a:t>
                      </a:r>
                      <a:r>
                        <a:rPr lang="en-US" altLang="ja-JP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lang="ja-JP" altLang="en-US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週で入院期間中に</a:t>
                      </a:r>
                      <a:r>
                        <a:rPr lang="en-US" altLang="ja-JP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DXA</a:t>
                      </a:r>
                      <a:r>
                        <a:rPr lang="ja-JP" altLang="en-US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を実施</a:t>
                      </a:r>
                      <a:endParaRPr lang="en-US" altLang="ja-JP" sz="150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169974"/>
                  </a:ext>
                </a:extLst>
              </a:tr>
              <a:tr h="40777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fontAlgn="ctr">
                        <a:lnSpc>
                          <a:spcPct val="100000"/>
                        </a:lnSpc>
                      </a:pP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薬物治療のタイミングと内容　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例）術後</a:t>
                      </a:r>
                      <a:r>
                        <a:rPr lang="en-US" altLang="ja-JP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lang="ja-JP" altLang="en-US" sz="15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週で：原則</a:t>
                      </a:r>
                      <a:r>
                        <a:rPr lang="ja-JP" altLang="en-US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ビスホスホネート製剤＋ビタミン</a:t>
                      </a:r>
                      <a:r>
                        <a:rPr lang="en-US" altLang="ja-JP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D3</a:t>
                      </a:r>
                      <a:r>
                        <a:rPr lang="ja-JP" altLang="en-US" sz="1500" u="none" strike="noStrike" kern="12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製剤の内服</a:t>
                      </a:r>
                      <a:endParaRPr lang="en-US" altLang="ja-JP" sz="150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78739"/>
                  </a:ext>
                </a:extLst>
              </a:tr>
              <a:tr h="73442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二次性骨折予防の患者啓発及び教育　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例）手術同意書に二次性骨折予防について記載し説明</a:t>
                      </a:r>
                      <a:endParaRPr lang="en-US" altLang="ja-JP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例）パンフレットを用いて患者および家族に教育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187000"/>
                  </a:ext>
                </a:extLst>
              </a:tr>
              <a:tr h="1398252">
                <a:tc>
                  <a:txBody>
                    <a:bodyPr/>
                    <a:lstStyle/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多職種との周術期～骨粗鬆症治療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開始までの取り組み</a:t>
                      </a:r>
                      <a:endParaRPr lang="en-US" altLang="ja-JP" sz="1500" b="1" u="none" strike="noStrike" kern="1200" dirty="0">
                        <a:solidFill>
                          <a:schemeClr val="lt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algn="l" defTabSz="914400" rtl="0" eaLnBrk="1" fontAlgn="ctr" latinLnBrk="0" hangingPunct="1"/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例）医師：手術・骨粗鬆症薬の選定</a:t>
                      </a:r>
                      <a:endParaRPr lang="en-US" altLang="ja-JP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例）病棟看護師：周術期のケア、転倒リスクの評価</a:t>
                      </a:r>
                      <a:endParaRPr lang="en-US" altLang="ja-JP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例）病棟薬剤師：骨粗鬆症治療歴、かかりつけ病院の把握</a:t>
                      </a:r>
                      <a:endParaRPr lang="en-US" altLang="ja-JP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例）理学・作業療法士：早期離床、認知機能の評価、生活状況の把握</a:t>
                      </a:r>
                      <a:endParaRPr lang="en-US" altLang="ja-JP" sz="15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例）医療クラーク：データベースのレジストリーに漏れなく登録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06962"/>
                  </a:ext>
                </a:extLst>
              </a:tr>
              <a:tr h="78678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36000" algn="l" fontAlgn="ctr"/>
                      <a:r>
                        <a:rPr lang="en-US" altLang="ja-JP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FLS</a:t>
                      </a:r>
                      <a:r>
                        <a:rPr lang="ja-JP" altLang="en-US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運用上の課題</a:t>
                      </a:r>
                    </a:p>
                  </a:txBody>
                  <a:tcPr marL="143992" marR="10160" marT="1016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lvl="0" indent="-285750" algn="l">
                        <a:buClr>
                          <a:srgbClr val="4B4F5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kern="1200" noProof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例）業務量が過多にならないよう、なるべくシステマティックな運用を心がけ、見える化している</a:t>
                      </a:r>
                      <a:endParaRPr lang="en-US" altLang="ja-JP" sz="1500" b="0" i="0" u="none" strike="noStrike" kern="1200" noProof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lvl="0" indent="-285750" algn="l">
                        <a:buClr>
                          <a:srgbClr val="4B4F5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500" b="0" i="0" u="none" strike="noStrike" kern="1200" noProof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例）漏れの無い情報共有として電子カルテの掲示板に「</a:t>
                      </a:r>
                      <a:r>
                        <a:rPr lang="en-US" altLang="ja-JP" sz="1500" b="0" i="0" u="none" strike="noStrike" kern="1200" noProof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FLS</a:t>
                      </a:r>
                      <a:r>
                        <a:rPr lang="ja-JP" altLang="en-US" sz="1500" b="0" i="0" u="none" strike="noStrike" kern="1200" noProof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」と記載して周知している</a:t>
                      </a:r>
                      <a:endParaRPr lang="en-US" altLang="ja-JP" sz="1500" b="0" i="0" u="none" strike="noStrike" kern="1200" noProof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4B9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65588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C28FD3-FFE9-4642-BE3D-79597A2F2F7A}"/>
              </a:ext>
            </a:extLst>
          </p:cNvPr>
          <p:cNvSpPr txBox="1"/>
          <p:nvPr/>
        </p:nvSpPr>
        <p:spPr>
          <a:xfrm>
            <a:off x="602113" y="444940"/>
            <a:ext cx="8301953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12191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○○病院　骨折リエゾンサービス（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FLS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）導入・運用について　　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F8858EE-006F-B63F-62EE-609A738C9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2" name="フッター プレースホルダー 5">
            <a:extLst>
              <a:ext uri="{FF2B5EF4-FFF2-40B4-BE49-F238E27FC236}">
                <a16:creationId xmlns:a16="http://schemas.microsoft.com/office/drawing/2014/main" id="{FFD658ED-A267-52B7-23C6-671687AC90FF}"/>
              </a:ext>
            </a:extLst>
          </p:cNvPr>
          <p:cNvSpPr txBox="1">
            <a:spLocks/>
          </p:cNvSpPr>
          <p:nvPr/>
        </p:nvSpPr>
        <p:spPr>
          <a:xfrm>
            <a:off x="7981362" y="11542"/>
            <a:ext cx="4114800" cy="365125"/>
          </a:xfrm>
          <a:prstGeom prst="rect">
            <a:avLst/>
          </a:prstGeom>
        </p:spPr>
        <p:txBody>
          <a:bodyPr vert="horz" wrap="square" lIns="0" tIns="0" rIns="9144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BE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第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6F5F9DA-36C4-10CB-808B-9C0162CBFA78}"/>
              </a:ext>
            </a:extLst>
          </p:cNvPr>
          <p:cNvSpPr/>
          <p:nvPr/>
        </p:nvSpPr>
        <p:spPr>
          <a:xfrm>
            <a:off x="0" y="0"/>
            <a:ext cx="1111045" cy="2064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/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157409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FB833A-5E28-FB03-D136-1EBB0357074E}"/>
              </a:ext>
            </a:extLst>
          </p:cNvPr>
          <p:cNvSpPr txBox="1"/>
          <p:nvPr/>
        </p:nvSpPr>
        <p:spPr>
          <a:xfrm>
            <a:off x="725864" y="1611984"/>
            <a:ext cx="10397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+mn-cs"/>
              </a:rPr>
              <a:t>○○病院における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+mn-cs"/>
              </a:rPr>
              <a:t>FLS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+mn-cs"/>
              </a:rPr>
              <a:t>について紹介した～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Tahom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Tahoma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B07F73-C2E4-E98E-1401-AD648AA2D07E}"/>
              </a:ext>
            </a:extLst>
          </p:cNvPr>
          <p:cNvSpPr txBox="1"/>
          <p:nvPr/>
        </p:nvSpPr>
        <p:spPr>
          <a:xfrm>
            <a:off x="810706" y="522988"/>
            <a:ext cx="8484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+mn-cs"/>
              </a:rPr>
              <a:t>まとめ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2CCAB09-347E-6966-287F-D240AFC42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340" y="60347"/>
            <a:ext cx="630124" cy="384593"/>
          </a:xfrm>
          <a:prstGeom prst="rect">
            <a:avLst/>
          </a:prstGeom>
        </p:spPr>
      </p:pic>
      <p:sp>
        <p:nvSpPr>
          <p:cNvPr id="2" name="フッター プレースホルダー 5">
            <a:extLst>
              <a:ext uri="{FF2B5EF4-FFF2-40B4-BE49-F238E27FC236}">
                <a16:creationId xmlns:a16="http://schemas.microsoft.com/office/drawing/2014/main" id="{1B7CB66E-1FF2-6668-9AF6-049ECEF908E0}"/>
              </a:ext>
            </a:extLst>
          </p:cNvPr>
          <p:cNvSpPr txBox="1">
            <a:spLocks/>
          </p:cNvSpPr>
          <p:nvPr/>
        </p:nvSpPr>
        <p:spPr>
          <a:xfrm>
            <a:off x="7981362" y="11542"/>
            <a:ext cx="4114800" cy="365125"/>
          </a:xfrm>
          <a:prstGeom prst="rect">
            <a:avLst/>
          </a:prstGeom>
        </p:spPr>
        <p:txBody>
          <a:bodyPr vert="horz" wrap="square" lIns="0" tIns="0" rIns="9144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BE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第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 panose="020B0604030504040204" pitchFamily="34" charset="0"/>
              </a:rPr>
              <a:t>12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 panose="020B0604030504040204" pitchFamily="34" charset="0"/>
              </a:rPr>
              <a:t>回 日本脆弱性骨折ネットワーク学術集会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FCE82A2-3551-9801-E7FF-433211B0755B}"/>
              </a:ext>
            </a:extLst>
          </p:cNvPr>
          <p:cNvSpPr/>
          <p:nvPr/>
        </p:nvSpPr>
        <p:spPr>
          <a:xfrm>
            <a:off x="0" y="0"/>
            <a:ext cx="1111045" cy="20647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cs typeface="+mn-cs"/>
              </a:rPr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370314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Tahoma"/>
        <a:ea typeface="Tahoma"/>
        <a:cs typeface=""/>
      </a:majorFont>
      <a:minorFont>
        <a:latin typeface="Tahoma"/>
        <a:ea typeface="Tahom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Tahoma"/>
        <a:ea typeface="Tahoma"/>
        <a:cs typeface=""/>
      </a:majorFont>
      <a:minorFont>
        <a:latin typeface="Tahoma"/>
        <a:ea typeface="Tahom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7EECCC00BB3F4F95601CC0CD24DEE7" ma:contentTypeVersion="16" ma:contentTypeDescription="Create a new document." ma:contentTypeScope="" ma:versionID="3449a5e2dc8b94a69fcfea50c01bd793">
  <xsd:schema xmlns:xsd="http://www.w3.org/2001/XMLSchema" xmlns:xs="http://www.w3.org/2001/XMLSchema" xmlns:p="http://schemas.microsoft.com/office/2006/metadata/properties" xmlns:ns2="9a2425ce-d103-4cda-b022-e136372a3ca4" xmlns:ns3="c78ab549-f70d-43e4-9f03-911d845a47e9" targetNamespace="http://schemas.microsoft.com/office/2006/metadata/properties" ma:root="true" ma:fieldsID="8aee8e0d431892f4fdad0727ecd8e474" ns2:_="" ns3:_="">
    <xsd:import namespace="9a2425ce-d103-4cda-b022-e136372a3ca4"/>
    <xsd:import namespace="c78ab549-f70d-43e4-9f03-911d845a47e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_x5099__x8003_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425ce-d103-4cda-b022-e136372a3c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65247c7-4c70-4a3c-b011-5d7dcb7c9199}" ma:internalName="TaxCatchAll" ma:showField="CatchAllData" ma:web="9a2425ce-d103-4cda-b022-e136372a3c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ab549-f70d-43e4-9f03-911d845a47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4e357e4-ce8a-48c6-84e1-cad21dadd5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x5099__x8003_" ma:index="21" nillable="true" ma:displayName="備考" ma:description="2024年の予算案（年間の合算）を、PJ毎に見たもの。" ma:format="Dropdown" ma:internalName="_x5099__x8003_">
      <xsd:simpleType>
        <xsd:restriction base="dms:Text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425ce-d103-4cda-b022-e136372a3ca4" xsi:nil="true"/>
    <lcf76f155ced4ddcb4097134ff3c332f xmlns="c78ab549-f70d-43e4-9f03-911d845a47e9">
      <Terms xmlns="http://schemas.microsoft.com/office/infopath/2007/PartnerControls"/>
    </lcf76f155ced4ddcb4097134ff3c332f>
    <_x5099__x8003_ xmlns="c78ab549-f70d-43e4-9f03-911d845a47e9" xsi:nil="true"/>
  </documentManagement>
</p:properties>
</file>

<file path=customXml/itemProps1.xml><?xml version="1.0" encoding="utf-8"?>
<ds:datastoreItem xmlns:ds="http://schemas.openxmlformats.org/officeDocument/2006/customXml" ds:itemID="{2ABC83C6-65E0-4674-B369-9B8C69406D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2425ce-d103-4cda-b022-e136372a3ca4"/>
    <ds:schemaRef ds:uri="c78ab549-f70d-43e4-9f03-911d845a47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9219E-F15A-4A0C-9A34-BEA9F1E8FA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A2091-B297-46C5-BFA8-CAF45AB6F13C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9a2425ce-d103-4cda-b022-e136372a3ca4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78ab549-f70d-43e4-9f03-911d845a47e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7710</TotalTime>
  <Words>420</Words>
  <Application>Microsoft Office PowerPoint</Application>
  <PresentationFormat>ワイド画面</PresentationFormat>
  <Paragraphs>64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Tahoma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Fujiyama Tomoyuki (External)</dc:creator>
  <cp:lastModifiedBy>Fujiyama Tomoyuki (External)</cp:lastModifiedBy>
  <cp:revision>2</cp:revision>
  <dcterms:created xsi:type="dcterms:W3CDTF">2023-10-17T02:16:04Z</dcterms:created>
  <dcterms:modified xsi:type="dcterms:W3CDTF">2024-09-20T05:28:07Z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0x0101009F7EECCC00BB3F4F95601CC0CD24DEE7</vt:lpwstr>
  </property>
  <property fmtid="{D5CDD505-2E9C-101B-9397-08002B2CF9AE}" pid="3" name="MediaServiceImageTags">
    <vt:lpwstr/>
  </property>
</Properties>
</file>