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147482513" r:id="rId5"/>
    <p:sldId id="2147482519" r:id="rId6"/>
    <p:sldId id="2147470654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66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2C3F53-CED4-4CA8-A60E-88143B67DBDE}" v="2" dt="2024-09-24T08:06:11.6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0" autoAdjust="0"/>
    <p:restoredTop sz="84155" autoAdjust="0"/>
  </p:normalViewPr>
  <p:slideViewPr>
    <p:cSldViewPr snapToGrid="0">
      <p:cViewPr varScale="1">
        <p:scale>
          <a:sx n="98" d="100"/>
          <a:sy n="98" d="100"/>
        </p:scale>
        <p:origin x="1280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8BCE2-6A3E-41B0-9E1A-A1594ED2160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093B8-6F84-4AC8-96A3-2A2BBD84A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840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6093B8-6F84-4AC8-96A3-2A2BBD84A73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64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093B8-6F84-4AC8-96A3-2A2BBD84A73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1025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該当箇所に、○、</a:t>
            </a:r>
            <a:r>
              <a:rPr kumimoji="1" lang="en-US" altLang="ja-JP" dirty="0"/>
              <a:t>×</a:t>
            </a:r>
            <a:r>
              <a:rPr kumimoji="1" lang="ja-JP" altLang="en-US" dirty="0"/>
              <a:t>、数値、文言を入力してください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6093B8-6F84-4AC8-96A3-2A2BBD84A73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175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84BE6D-CF67-E17A-1E3B-C3FEE5B390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495374D-AB50-042C-4018-7FEBC53CF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F85E50-8094-DBDA-5AC3-B144D15A5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83AC-52BA-4E20-BAFF-5EC4F2A4A0BC}" type="datetime1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F7D076-D5BD-C420-E93C-A06D5FA05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24800" y="207963"/>
            <a:ext cx="41148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altLang="ja-JP"/>
              <a:t>JP-DA-2400191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0010F4-C87C-1C82-42B4-DBB2D6FB8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26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17B197-7567-EA0E-6730-4900686BA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3E1A70-2C0A-E517-9BE0-22A997107A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844331-5C68-B2BE-674E-34BE3C39A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8951-A9B4-4677-B99C-8BA483D26765}" type="datetime1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1B55D-A156-3738-FAD8-8D5B36707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F787C8-7CA1-5740-4EF3-4B4ADA1AE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73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E81B4AE-FB73-2777-0911-C7D9CCEE6B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4FA3112-3A6D-C545-BE04-D3600BF47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E9D321-BBFF-BEA4-75CD-EBD166F10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BB3CB-DB53-4D0D-BC0B-119478A06807}" type="datetime1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E28763-B21C-AE0D-7AD2-F7F16AC94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D4368A-7F67-F801-EFCC-2EAF3727F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523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14D3F-14BD-1040-8A81-A75FE65A7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6091"/>
          </a:xfrm>
        </p:spPr>
        <p:txBody>
          <a:bodyPr anchor="t">
            <a:spAutoFit/>
          </a:bodyPr>
          <a:lstStyle/>
          <a:p>
            <a:r>
              <a:rPr lang="ja-JP" altLang="en-US"/>
              <a:t>マスター タイトルの書式設定</a:t>
            </a:r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95B85C-4BCC-D949-9DC0-F6A10AAB5A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JP-DA-2400191</a:t>
            </a:r>
            <a:endParaRPr lang="en-BE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9E147DE-4D05-BB45-A257-0D184DBEC59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50925" y="6404664"/>
            <a:ext cx="8829521" cy="112304"/>
          </a:xfrm>
        </p:spPr>
        <p:txBody>
          <a:bodyPr vert="horz" wrap="square" lIns="0" tIns="0" rIns="91440" bIns="0" rtlCol="0" anchor="b">
            <a:spAutoFit/>
          </a:bodyPr>
          <a:lstStyle>
            <a:lvl1pPr marL="0" indent="0">
              <a:buNone/>
              <a:defRPr lang="en-BE" sz="800" dirty="0"/>
            </a:lvl1pPr>
          </a:lstStyle>
          <a:p>
            <a:pPr marL="0" lvl="0"/>
            <a:r>
              <a:rPr lang="en-GB" dirty="0"/>
              <a:t>References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01701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32FCBE-7ED7-6D1E-9182-EAA96C390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AFD954-CAAA-C8DD-AF85-E938EF257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5F1DC1-FA3F-4DD8-F7D0-56356FDA9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7A22-FDBD-4D09-AFBE-0D650B5BB78B}" type="datetime1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84F961-8F85-ADB4-510B-502D93AA7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altLang="ja-JP"/>
              <a:t>JP-DA-2400191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4D5CCA-737F-AD39-75F0-61451CDC9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482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3DE816-1FA0-5ED6-FA68-1AA13C1A2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6CC2EF-84B7-AC16-CB65-95712114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602088-8AE3-3590-F1AE-BBF8D09F9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223A-3500-43F4-B30B-B0842926B70A}" type="datetime1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A45A06-2132-92EA-4574-8E7275D89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D71D29-26E5-FFEB-62C6-AEBA0E290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899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C244AD-C354-5CEE-6754-7D5F3DBE3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B372E9-AB10-FBBB-B30E-EFE68AB996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C4DB752-618E-AC69-2FD3-2866A5804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983869-3EE0-190F-D3C8-964D1A95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4686-886B-4A0A-A2F9-54B44ADFEA4D}" type="datetime1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EDC551-A95A-7A3F-5926-879D8AB3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A6CE8F-2056-80AF-3421-15BE86CB3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11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3C1471-E6AB-1F09-60F9-17298F07B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F1A845F-1456-5B57-B539-C2FF86F42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D0351B-F6C7-BECD-554A-EE6A3870C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7EA6EED-E5A9-6C22-8BC0-9E41CC4287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28EB7AA-1E08-0A7F-F7AE-F8DEBCDBE7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786F8D0-6059-1BF8-2702-7680B44E7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FC3-FEBE-4520-A19A-E2D243B971F8}" type="datetime1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B44C44B-B724-268D-3ACD-B01565E04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2728F48-F021-7D49-C43E-EFDDD0E5E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341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FBC3DE-A65E-7FA2-6716-F0487F5E0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F767E52-1D5C-DC3C-4C3D-0B9CFEC0A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C9E1-6388-4FC0-8360-EAA2AB2763BF}" type="datetime1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E93329C-94DF-F9FD-8CA8-DC49F679C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8693E4-6269-8359-5034-41A228B2F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512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340389B-7605-3FB2-C076-55514594B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4D6C8-73C6-4DA2-87B2-6715F6FF793B}" type="datetime1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0E2CAAB-5A3F-6E59-B4A7-0BB399901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200C317-32EF-BE60-B5E5-A25BBA57C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667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820B55-6ABC-48F8-D3B3-E4945C320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4A9ACC-DFE2-4489-63DA-A36374C72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05F8273-D7F4-2C2C-7EE2-2609DF503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CDF3CF-3102-097C-5853-B37431357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C8D5F-CAF1-4577-AB6D-78FDA39CCA45}" type="datetime1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AF3D0E-0F4A-E345-B6F8-2C8B6E452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B5B647-B1FC-C2C8-47A0-408C567B1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132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D2421F-4800-559E-6AAA-371C41383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49D387E-A2A4-90C3-BE02-07E21A7669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3DC5997-4D95-D52E-0EF9-A66E4EF8E1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F669D8-DFEC-9F4C-5BE7-FD1F22670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578DB-47A2-44DB-AFB2-6B399BF3F623}" type="datetime1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906CB6-CCCD-D849-F91F-98CB6C58E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128B14-7395-817D-11F1-67532FB5D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13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9DB635C-B20C-B31D-B7AA-41D9884F6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C3FECD-EA66-825C-63EB-EE60B2309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62FD44-EE64-45E6-CF7E-4EA78F0318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DFC61-9FF3-44E1-A30E-AEA0ED6F2DBE}" type="datetime1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0EF5D9-BC4C-0F0F-E40F-3F9E9C326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63312" y="1209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F955FA-4656-2AAB-C313-9C9A2EE4C3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019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44F4B542-93BB-71B6-4E41-1F0383B16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81361" y="109105"/>
            <a:ext cx="41148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 panose="020B0604030504040204" pitchFamily="34" charset="0"/>
              </a:rPr>
              <a:t>第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Tahoma"/>
                <a:cs typeface="Tahoma" panose="020B0604030504040204" pitchFamily="34" charset="0"/>
              </a:rPr>
              <a:t>12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 panose="020B0604030504040204" pitchFamily="34" charset="0"/>
              </a:rPr>
              <a:t>回 日本脆弱性骨折ネットワーク学術集会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BDBECA07-2E24-6BFC-6CA0-B45BB71E38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5340" y="60347"/>
            <a:ext cx="630124" cy="384593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D2E8A8D-A7EA-77A6-E216-6B51E8392602}"/>
              </a:ext>
            </a:extLst>
          </p:cNvPr>
          <p:cNvSpPr txBox="1"/>
          <p:nvPr/>
        </p:nvSpPr>
        <p:spPr>
          <a:xfrm>
            <a:off x="1809135" y="2598003"/>
            <a:ext cx="8573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/>
              <a:t>参考資料</a:t>
            </a:r>
          </a:p>
        </p:txBody>
      </p:sp>
    </p:spTree>
    <p:extLst>
      <p:ext uri="{BB962C8B-B14F-4D97-AF65-F5344CB8AC3E}">
        <p14:creationId xmlns:p14="http://schemas.microsoft.com/office/powerpoint/2010/main" val="2134192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DC968331-E570-6C4C-A04C-6A1514180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9073"/>
          </a:xfrm>
        </p:spPr>
        <p:txBody>
          <a:bodyPr>
            <a:no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データベースレジストリーから見る当院の現状</a:t>
            </a:r>
            <a:b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抽出期間：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YYYY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M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月～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YYYY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 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0C658E20-5989-25CA-A5D6-D581BD8A7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03" y="3694471"/>
            <a:ext cx="10938275" cy="25662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現状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例）当院では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年間の大腿骨近位部骨折手術症例数は約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例であり、ほぼ全例がデータベースレジストリーに登録できていた。しかしながら、薬物治療開始できている症例数は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％であり、その後のフォローアップができている症例は時間を追うごとに減少し、退院後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365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日ではわずか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％であった。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課題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例）薬物治療開始率の向上、ならびに、フォローアップの体制構築が課題と考えられる。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A02826D9-25CA-C9D9-0F88-7E83A93C48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248879"/>
              </p:ext>
            </p:extLst>
          </p:nvPr>
        </p:nvGraphicFramePr>
        <p:xfrm>
          <a:off x="718103" y="1553180"/>
          <a:ext cx="10938275" cy="17974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87655">
                  <a:extLst>
                    <a:ext uri="{9D8B030D-6E8A-4147-A177-3AD203B41FA5}">
                      <a16:colId xmlns:a16="http://schemas.microsoft.com/office/drawing/2014/main" val="1023781984"/>
                    </a:ext>
                  </a:extLst>
                </a:gridCol>
                <a:gridCol w="2187655">
                  <a:extLst>
                    <a:ext uri="{9D8B030D-6E8A-4147-A177-3AD203B41FA5}">
                      <a16:colId xmlns:a16="http://schemas.microsoft.com/office/drawing/2014/main" val="1258503100"/>
                    </a:ext>
                  </a:extLst>
                </a:gridCol>
                <a:gridCol w="2187655">
                  <a:extLst>
                    <a:ext uri="{9D8B030D-6E8A-4147-A177-3AD203B41FA5}">
                      <a16:colId xmlns:a16="http://schemas.microsoft.com/office/drawing/2014/main" val="2657449320"/>
                    </a:ext>
                  </a:extLst>
                </a:gridCol>
                <a:gridCol w="2187655">
                  <a:extLst>
                    <a:ext uri="{9D8B030D-6E8A-4147-A177-3AD203B41FA5}">
                      <a16:colId xmlns:a16="http://schemas.microsoft.com/office/drawing/2014/main" val="3102724300"/>
                    </a:ext>
                  </a:extLst>
                </a:gridCol>
                <a:gridCol w="2187655">
                  <a:extLst>
                    <a:ext uri="{9D8B030D-6E8A-4147-A177-3AD203B41FA5}">
                      <a16:colId xmlns:a16="http://schemas.microsoft.com/office/drawing/2014/main" val="2864364251"/>
                    </a:ext>
                  </a:extLst>
                </a:gridCol>
              </a:tblGrid>
              <a:tr h="788126"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総患者数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薬物治療開始</a:t>
                      </a:r>
                      <a:b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入院時）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フォローアップ</a:t>
                      </a:r>
                      <a:endParaRPr kumimoji="1" lang="en-US" altLang="ja-JP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退院後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120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フォローアップ</a:t>
                      </a:r>
                      <a:endParaRPr kumimoji="1" lang="en-US" altLang="ja-JP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退院後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365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747192"/>
                  </a:ext>
                </a:extLst>
              </a:tr>
              <a:tr h="504676">
                <a:tc rowSpan="2">
                  <a:txBody>
                    <a:bodyPr/>
                    <a:lstStyle/>
                    <a:p>
                      <a:r>
                        <a:rPr lang="ja-JP" altLang="en-US" dirty="0"/>
                        <a:t>大腿骨近位部骨折</a:t>
                      </a:r>
                      <a:endParaRPr lang="en-US" altLang="ja-JP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0333323"/>
                  </a:ext>
                </a:extLst>
              </a:tr>
              <a:tr h="504676">
                <a:tc vMerge="1">
                  <a:txBody>
                    <a:bodyPr/>
                    <a:lstStyle/>
                    <a:p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60.0%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30.0%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20.0%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6464650"/>
                  </a:ext>
                </a:extLst>
              </a:tr>
            </a:tbl>
          </a:graphicData>
        </a:graphic>
      </p:graphicFrame>
      <p:pic>
        <p:nvPicPr>
          <p:cNvPr id="8" name="図 7">
            <a:extLst>
              <a:ext uri="{FF2B5EF4-FFF2-40B4-BE49-F238E27FC236}">
                <a16:creationId xmlns:a16="http://schemas.microsoft.com/office/drawing/2014/main" id="{8570B0A2-E0B2-913E-04FF-39B56FE52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5340" y="60347"/>
            <a:ext cx="630124" cy="384593"/>
          </a:xfrm>
          <a:prstGeom prst="rect">
            <a:avLst/>
          </a:prstGeom>
        </p:spPr>
      </p:pic>
      <p:sp>
        <p:nvSpPr>
          <p:cNvPr id="2" name="フッター プレースホルダー 5">
            <a:extLst>
              <a:ext uri="{FF2B5EF4-FFF2-40B4-BE49-F238E27FC236}">
                <a16:creationId xmlns:a16="http://schemas.microsoft.com/office/drawing/2014/main" id="{850FCEDB-6231-A798-FFFA-C045FE779CB0}"/>
              </a:ext>
            </a:extLst>
          </p:cNvPr>
          <p:cNvSpPr txBox="1">
            <a:spLocks/>
          </p:cNvSpPr>
          <p:nvPr/>
        </p:nvSpPr>
        <p:spPr>
          <a:xfrm>
            <a:off x="7981362" y="11542"/>
            <a:ext cx="4114800" cy="365125"/>
          </a:xfrm>
          <a:prstGeom prst="rect">
            <a:avLst/>
          </a:prstGeom>
        </p:spPr>
        <p:txBody>
          <a:bodyPr vert="horz" wrap="square" lIns="0" tIns="0" rIns="91440" bIns="0" rtlCol="0" anchor="b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lang="en-BE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 panose="020B0604030504040204" pitchFamily="34" charset="0"/>
              </a:rPr>
              <a:t>第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Tahoma"/>
                <a:cs typeface="Tahoma" panose="020B0604030504040204" pitchFamily="34" charset="0"/>
              </a:rPr>
              <a:t>12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 panose="020B0604030504040204" pitchFamily="34" charset="0"/>
              </a:rPr>
              <a:t>回 日本脆弱性骨折ネットワーク学術集会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FAF77EF4-7754-8643-1F8A-63540A8B6F1D}"/>
              </a:ext>
            </a:extLst>
          </p:cNvPr>
          <p:cNvSpPr/>
          <p:nvPr/>
        </p:nvSpPr>
        <p:spPr>
          <a:xfrm>
            <a:off x="2959509" y="1152540"/>
            <a:ext cx="8514387" cy="38459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/>
              <a:t>サンプルとして症例数を入力してあります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4C2C3BF-8790-F20A-2DC7-46BCD8CA3245}"/>
              </a:ext>
            </a:extLst>
          </p:cNvPr>
          <p:cNvSpPr/>
          <p:nvPr/>
        </p:nvSpPr>
        <p:spPr>
          <a:xfrm>
            <a:off x="-1" y="0"/>
            <a:ext cx="1327355" cy="254181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>
                    <a:lumMod val="50000"/>
                  </a:schemeClr>
                </a:solidFill>
              </a:rPr>
              <a:t>参考資料</a:t>
            </a:r>
            <a:endParaRPr kumimoji="1" lang="ja-JP" altLang="en-US" b="1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473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D167D461-1F34-4343-A57B-42DCF8BF4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72483"/>
              </p:ext>
            </p:extLst>
          </p:nvPr>
        </p:nvGraphicFramePr>
        <p:xfrm>
          <a:off x="562979" y="803291"/>
          <a:ext cx="11066042" cy="5705106"/>
        </p:xfrm>
        <a:graphic>
          <a:graphicData uri="http://schemas.openxmlformats.org/drawingml/2006/table">
            <a:tbl>
              <a:tblPr firstCol="1"/>
              <a:tblGrid>
                <a:gridCol w="3679235">
                  <a:extLst>
                    <a:ext uri="{9D8B030D-6E8A-4147-A177-3AD203B41FA5}">
                      <a16:colId xmlns:a16="http://schemas.microsoft.com/office/drawing/2014/main" val="2344990883"/>
                    </a:ext>
                  </a:extLst>
                </a:gridCol>
                <a:gridCol w="7386807">
                  <a:extLst>
                    <a:ext uri="{9D8B030D-6E8A-4147-A177-3AD203B41FA5}">
                      <a16:colId xmlns:a16="http://schemas.microsoft.com/office/drawing/2014/main" val="151730358"/>
                    </a:ext>
                  </a:extLst>
                </a:gridCol>
              </a:tblGrid>
              <a:tr h="416132">
                <a:tc>
                  <a:txBody>
                    <a:bodyPr/>
                    <a:lstStyle/>
                    <a:p>
                      <a:pPr marL="36000" algn="l" defTabSz="914400" rtl="0" eaLnBrk="1" fontAlgn="ctr" latinLnBrk="0" hangingPunct="1"/>
                      <a:r>
                        <a:rPr lang="ja-JP" altLang="en-US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患者のフォローアップ形態</a:t>
                      </a:r>
                    </a:p>
                  </a:txBody>
                  <a:tcPr marL="143992" marR="10160" marT="1016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循環型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）　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自施設完結型（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　一方通行型（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　</a:t>
                      </a:r>
                      <a:endParaRPr lang="ja-JP" altLang="en-US" sz="15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239986" marR="10160" marT="1016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4B9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836058"/>
                  </a:ext>
                </a:extLst>
              </a:tr>
              <a:tr h="392578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36000" algn="l" defTabSz="914400" rtl="0" eaLnBrk="1" fontAlgn="ctr" latinLnBrk="0" hangingPunct="1"/>
                      <a:r>
                        <a:rPr lang="ja-JP" altLang="en-US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循環型の場合の後方施設先（ハ）</a:t>
                      </a:r>
                    </a:p>
                  </a:txBody>
                  <a:tcPr marL="143992" marR="10160" marT="1016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ja-JP" altLang="en-US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かかりつけ医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：　　　％　　　　紹介元：　　　％　　　逆紹介：　　　</a:t>
                      </a:r>
                      <a:r>
                        <a:rPr lang="ja-JP" altLang="en-US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％　　</a:t>
                      </a:r>
                    </a:p>
                  </a:txBody>
                  <a:tcPr marL="239986" marR="10160" marT="1016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4B9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301240"/>
                  </a:ext>
                </a:extLst>
              </a:tr>
              <a:tr h="581015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36000" algn="l" defTabSz="914400" rtl="0" eaLnBrk="1" fontAlgn="ctr" latinLnBrk="0" hangingPunct="1"/>
                      <a:r>
                        <a:rPr lang="ja-JP" altLang="en-US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連携のためのツールの有無</a:t>
                      </a:r>
                    </a:p>
                  </a:txBody>
                  <a:tcPr marL="143992" marR="10160" marT="1016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lvl="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5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診療情報提供書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　</a:t>
                      </a:r>
                      <a:r>
                        <a:rPr lang="zh-TW" altLang="en-US" sz="15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連絡票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　</a:t>
                      </a:r>
                      <a:r>
                        <a:rPr lang="ja-JP" altLang="en-US" sz="150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地域連携パス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　</a:t>
                      </a:r>
                      <a:endParaRPr lang="en-US" altLang="ja-JP" sz="150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ja-JP" altLang="en-US" sz="15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その他</a:t>
                      </a:r>
                      <a:r>
                        <a:rPr lang="ja-JP" altLang="en-US" sz="150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　　　　　　　　　　　　　　　　　　　　　</a:t>
                      </a:r>
                      <a:r>
                        <a:rPr lang="en-US" altLang="ja-JP" sz="15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                         </a:t>
                      </a:r>
                      <a:r>
                        <a:rPr lang="ja-JP" altLang="en-US" sz="150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　</a:t>
                      </a:r>
                      <a:r>
                        <a:rPr lang="ja-JP" altLang="en-US" sz="15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altLang="en-US" sz="15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239986" marR="10160" marT="1016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4B9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973437"/>
                  </a:ext>
                </a:extLst>
              </a:tr>
              <a:tr h="92689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36000" algn="l" fontAlgn="ctr"/>
                      <a:r>
                        <a:rPr lang="ja-JP" altLang="en-US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後方施設との情報共有内容</a:t>
                      </a:r>
                    </a:p>
                  </a:txBody>
                  <a:tcPr marL="143992" marR="10160" marT="1016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・　胸腰椎単純Ｘ線／</a:t>
                      </a: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DXA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の結果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　</a:t>
                      </a:r>
                      <a:endParaRPr lang="en-US" altLang="ja-JP" sz="15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・　骨代謝マーカー値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　</a:t>
                      </a:r>
                      <a:endParaRPr lang="en-US" altLang="ja-JP" sz="15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・　</a:t>
                      </a:r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骨粗鬆症治療薬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の内容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　</a:t>
                      </a:r>
                      <a:endParaRPr lang="en-US" altLang="ja-JP" sz="15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・　二次性骨折継続管理料取得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のお知らせ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　</a:t>
                      </a:r>
                      <a:endParaRPr lang="en-US" altLang="ja-JP" sz="15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239986" marR="10160" marT="1016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4B9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152300"/>
                  </a:ext>
                </a:extLst>
              </a:tr>
              <a:tr h="276036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36000" algn="l" fontAlgn="ctr"/>
                      <a:r>
                        <a:rPr lang="ja-JP" altLang="en-US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退院後の骨粗鬆症治療のための</a:t>
                      </a:r>
                      <a:endParaRPr lang="en-US" altLang="ja-JP" sz="1500" b="1" u="none" strike="noStrike" kern="1200" dirty="0">
                        <a:solidFill>
                          <a:schemeClr val="lt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36000" algn="l" fontAlgn="ctr"/>
                      <a:r>
                        <a:rPr lang="ja-JP" altLang="en-US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患者追跡の方法・期間</a:t>
                      </a:r>
                      <a:endParaRPr lang="en-US" altLang="ja-JP" sz="1500" b="1" u="none" strike="noStrike" kern="1200" dirty="0">
                        <a:solidFill>
                          <a:schemeClr val="lt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43992" marR="10160" marT="1016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退院後の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追跡　　有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　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　　　無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　</a:t>
                      </a:r>
                      <a:endParaRPr lang="en-US" altLang="ja-JP" sz="15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endParaRPr lang="en-US" altLang="ja-JP" sz="15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【</a:t>
                      </a:r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患者追跡手法</a:t>
                      </a: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】</a:t>
                      </a:r>
                    </a:p>
                    <a:p>
                      <a:pPr marL="0" indent="0" algn="l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・　プロトコル</a:t>
                      </a: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院内パス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データベース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</a:t>
                      </a: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FFN-J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の</a:t>
                      </a: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Registry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</a:t>
                      </a:r>
                      <a:endParaRPr lang="en-US" altLang="ja-JP" sz="15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・　地域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連携パス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　</a:t>
                      </a:r>
                      <a:endParaRPr lang="en-US" altLang="ja-JP" sz="15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・　その他自由記載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（　　　　　　　　　　　　　　　　　　　　　　　　　　　</a:t>
                      </a: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　　　　　　　</a:t>
                      </a:r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</a:p>
                    <a:p>
                      <a:pPr marL="0" indent="0" algn="l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【</a:t>
                      </a:r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追跡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期間</a:t>
                      </a: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】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退院後</a:t>
                      </a: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４か月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</a:t>
                      </a: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ヵ月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</a:t>
                      </a: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年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</a:t>
                      </a: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年以上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</a:t>
                      </a:r>
                      <a:endParaRPr lang="en-US" altLang="ja-JP" sz="15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【</a:t>
                      </a:r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再診での実施内容</a:t>
                      </a: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】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DXA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　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採血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　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lang="en-US" altLang="ja-JP" sz="15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適切な治療薬変更検討を含めた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薬物治療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　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患者</a:t>
                      </a:r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評価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と指導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（　</a:t>
                      </a:r>
                      <a:r>
                        <a:rPr lang="en-US" altLang="ja-JP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）　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　　　　　</a:t>
                      </a:r>
                      <a:endParaRPr lang="en-US" altLang="ja-JP" sz="15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その他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（　　　　　　　　　　　　　　</a:t>
                      </a: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 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　　　　　　　　　　　　　　　　　</a:t>
                      </a: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ja-JP" altLang="en-US" sz="15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　</a:t>
                      </a:r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en-US" altLang="ja-JP" sz="15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239986" marR="10160" marT="1016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4B9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957205"/>
                  </a:ext>
                </a:extLst>
              </a:tr>
              <a:tr h="628124">
                <a:tc>
                  <a:txBody>
                    <a:bodyPr/>
                    <a:lstStyle/>
                    <a:p>
                      <a:pPr marL="36000" algn="l" fontAlgn="ctr"/>
                      <a:r>
                        <a:rPr lang="ja-JP" altLang="en-US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治療継続向上における課題</a:t>
                      </a:r>
                      <a:endParaRPr lang="en-US" altLang="ja-JP" sz="1500" b="1" u="none" strike="noStrike" kern="1200" dirty="0">
                        <a:solidFill>
                          <a:schemeClr val="lt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43992" marR="10160" marT="1016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・</a:t>
                      </a:r>
                      <a:endParaRPr lang="en-US" altLang="ja-JP" sz="15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ctr" latinLnBrk="0" hangingPunct="1"/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・</a:t>
                      </a:r>
                    </a:p>
                  </a:txBody>
                  <a:tcPr marL="239986" marR="10160" marT="1016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4B9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034073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1C28FD3-FFE9-4642-BE3D-79597A2F2F7A}"/>
              </a:ext>
            </a:extLst>
          </p:cNvPr>
          <p:cNvSpPr txBox="1"/>
          <p:nvPr/>
        </p:nvSpPr>
        <p:spPr>
          <a:xfrm>
            <a:off x="720551" y="359459"/>
            <a:ext cx="7724872" cy="338554"/>
          </a:xfrm>
          <a:prstGeom prst="rect">
            <a:avLst/>
          </a:prstGeom>
        </p:spPr>
        <p:txBody>
          <a:bodyPr vert="horz" wrap="none" lIns="0" tIns="0" rIns="0" bIns="0" rtlCol="0" anchor="t">
            <a:spAutoFit/>
          </a:bodyPr>
          <a:lstStyle/>
          <a:p>
            <a:pPr defTabSz="1219162">
              <a:defRPr/>
            </a:pPr>
            <a:r>
              <a:rPr lang="ja-JP" altLang="en-US" sz="2200" b="1" dirty="0">
                <a:latin typeface="+mn-ea"/>
              </a:rPr>
              <a:t>○○病院　治療継続とフォロ－アップについて～急性期病院の役割～</a:t>
            </a:r>
            <a:endParaRPr lang="ja-JP" altLang="en-US" b="1" dirty="0">
              <a:latin typeface="+mn-ea"/>
              <a:cs typeface="Tahoma"/>
            </a:endParaRPr>
          </a:p>
        </p:txBody>
      </p:sp>
      <p:sp>
        <p:nvSpPr>
          <p:cNvPr id="2" name="フッター プレースホルダー 5">
            <a:extLst>
              <a:ext uri="{FF2B5EF4-FFF2-40B4-BE49-F238E27FC236}">
                <a16:creationId xmlns:a16="http://schemas.microsoft.com/office/drawing/2014/main" id="{BA0E8898-9795-8A0E-7B50-1AC2EEB1FA20}"/>
              </a:ext>
            </a:extLst>
          </p:cNvPr>
          <p:cNvSpPr txBox="1">
            <a:spLocks/>
          </p:cNvSpPr>
          <p:nvPr/>
        </p:nvSpPr>
        <p:spPr>
          <a:xfrm>
            <a:off x="7971528" y="0"/>
            <a:ext cx="4114800" cy="365125"/>
          </a:xfrm>
          <a:prstGeom prst="rect">
            <a:avLst/>
          </a:prstGeom>
        </p:spPr>
        <p:txBody>
          <a:bodyPr vert="horz" wrap="square" lIns="0" tIns="0" rIns="91440" bIns="0" rtlCol="0" anchor="b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lang="en-BE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Tahoma"/>
                <a:cs typeface="Tahoma" panose="020B0604030504040204" pitchFamily="34" charset="0"/>
              </a:rPr>
              <a:t>第</a:t>
            </a:r>
            <a:r>
              <a:rPr lang="en-US" altLang="ja-JP" sz="1200" b="1" dirty="0">
                <a:solidFill>
                  <a:prstClr val="black"/>
                </a:solidFill>
                <a:latin typeface="Tahoma"/>
                <a:ea typeface="Tahoma"/>
                <a:cs typeface="Tahoma" panose="020B0604030504040204" pitchFamily="34" charset="0"/>
              </a:rPr>
              <a:t>12</a:t>
            </a:r>
            <a:r>
              <a:rPr lang="ja-JP" altLang="en-US" sz="1200" b="1" dirty="0">
                <a:solidFill>
                  <a:prstClr val="black"/>
                </a:solidFill>
                <a:latin typeface="Tahoma"/>
                <a:cs typeface="Tahoma" panose="020B0604030504040204" pitchFamily="34" charset="0"/>
              </a:rPr>
              <a:t>回 日本脆弱性骨折ネットワーク学術集会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1DC1026-6612-1245-C80C-9441EE4A9E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5340" y="60347"/>
            <a:ext cx="630124" cy="384593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F0B2B0D-891C-694E-6431-D63179D773BC}"/>
              </a:ext>
            </a:extLst>
          </p:cNvPr>
          <p:cNvSpPr/>
          <p:nvPr/>
        </p:nvSpPr>
        <p:spPr>
          <a:xfrm>
            <a:off x="-1" y="0"/>
            <a:ext cx="1327355" cy="254181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>
                    <a:lumMod val="50000"/>
                  </a:schemeClr>
                </a:solidFill>
              </a:rPr>
              <a:t>参考資料</a:t>
            </a:r>
            <a:endParaRPr kumimoji="1" lang="ja-JP" altLang="en-US" b="1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105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Tahoma"/>
        <a:ea typeface="Tahoma"/>
        <a:cs typeface=""/>
      </a:majorFont>
      <a:minorFont>
        <a:latin typeface="Tahoma"/>
        <a:ea typeface="Tahom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2425ce-d103-4cda-b022-e136372a3ca4" xsi:nil="true"/>
    <lcf76f155ced4ddcb4097134ff3c332f xmlns="c78ab549-f70d-43e4-9f03-911d845a47e9">
      <Terms xmlns="http://schemas.microsoft.com/office/infopath/2007/PartnerControls"/>
    </lcf76f155ced4ddcb4097134ff3c332f>
    <_x5099__x8003_ xmlns="c78ab549-f70d-43e4-9f03-911d845a47e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7EECCC00BB3F4F95601CC0CD24DEE7" ma:contentTypeVersion="16" ma:contentTypeDescription="Create a new document." ma:contentTypeScope="" ma:versionID="3449a5e2dc8b94a69fcfea50c01bd793">
  <xsd:schema xmlns:xsd="http://www.w3.org/2001/XMLSchema" xmlns:xs="http://www.w3.org/2001/XMLSchema" xmlns:p="http://schemas.microsoft.com/office/2006/metadata/properties" xmlns:ns2="9a2425ce-d103-4cda-b022-e136372a3ca4" xmlns:ns3="c78ab549-f70d-43e4-9f03-911d845a47e9" targetNamespace="http://schemas.microsoft.com/office/2006/metadata/properties" ma:root="true" ma:fieldsID="8aee8e0d431892f4fdad0727ecd8e474" ns2:_="" ns3:_="">
    <xsd:import namespace="9a2425ce-d103-4cda-b022-e136372a3ca4"/>
    <xsd:import namespace="c78ab549-f70d-43e4-9f03-911d845a47e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  <xsd:element ref="ns3:_x5099__x8003_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425ce-d103-4cda-b022-e136372a3ca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65247c7-4c70-4a3c-b011-5d7dcb7c9199}" ma:internalName="TaxCatchAll" ma:showField="CatchAllData" ma:web="9a2425ce-d103-4cda-b022-e136372a3c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8ab549-f70d-43e4-9f03-911d845a47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e4e357e4-ce8a-48c6-84e1-cad21dadd5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x5099__x8003_" ma:index="21" nillable="true" ma:displayName="備考" ma:description="2024年の予算案（年間の合算）を、PJ毎に見たもの。" ma:format="Dropdown" ma:internalName="_x5099__x8003_">
      <xsd:simpleType>
        <xsd:restriction base="dms:Text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59219E-F15A-4A0C-9A34-BEA9F1E8FA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2A2091-B297-46C5-BFA8-CAF45AB6F13C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9a2425ce-d103-4cda-b022-e136372a3ca4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c78ab549-f70d-43e4-9f03-911d845a47e9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ABC83C6-65E0-4674-B369-9B8C69406D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2425ce-d103-4cda-b022-e136372a3ca4"/>
    <ds:schemaRef ds:uri="c78ab549-f70d-43e4-9f03-911d845a47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7717</TotalTime>
  <Words>444</Words>
  <Application>Microsoft Macintosh PowerPoint</Application>
  <PresentationFormat>ワイド画面</PresentationFormat>
  <Paragraphs>60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Meiryo UI</vt:lpstr>
      <vt:lpstr>游ゴシック</vt:lpstr>
      <vt:lpstr>Arial</vt:lpstr>
      <vt:lpstr>Tahoma</vt:lpstr>
      <vt:lpstr>Office テーマ</vt:lpstr>
      <vt:lpstr>PowerPoint プレゼンテーション</vt:lpstr>
      <vt:lpstr>データベースレジストリーから見る当院の現状 抽出期間：YYYY年 M月～YYYY年 M月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Fujiyama Tomoyuki (External)</dc:creator>
  <cp:lastModifiedBy>文雄 福田</cp:lastModifiedBy>
  <cp:revision>4</cp:revision>
  <dcterms:created xsi:type="dcterms:W3CDTF">2023-10-17T02:16:04Z</dcterms:created>
  <dcterms:modified xsi:type="dcterms:W3CDTF">2024-09-26T05:56:28Z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0x0101009F7EECCC00BB3F4F95601CC0CD24DEE7</vt:lpwstr>
  </property>
  <property fmtid="{D5CDD505-2E9C-101B-9397-08002B2CF9AE}" pid="3" name="MediaServiceImageTags">
    <vt:lpwstr/>
  </property>
</Properties>
</file>