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8"/>
  </p:notesMasterIdLst>
  <p:sldIdLst>
    <p:sldId id="2147482513" r:id="rId5"/>
    <p:sldId id="2147482519" r:id="rId6"/>
    <p:sldId id="2147470654" r:id="rId7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006666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A2C3F53-CED4-4CA8-A60E-88143B67DBDE}" v="2" dt="2024-09-24T08:06:11.62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10" autoAdjust="0"/>
    <p:restoredTop sz="84155" autoAdjust="0"/>
  </p:normalViewPr>
  <p:slideViewPr>
    <p:cSldViewPr snapToGrid="0">
      <p:cViewPr varScale="1">
        <p:scale>
          <a:sx n="98" d="100"/>
          <a:sy n="98" d="100"/>
        </p:scale>
        <p:origin x="1280" y="20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F8BCE2-6A3E-41B0-9E1A-A1594ED21602}" type="datetimeFigureOut">
              <a:rPr kumimoji="1" lang="ja-JP" altLang="en-US" smtClean="0"/>
              <a:t>2024/9/26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6093B8-6F84-4AC8-96A3-2A2BBD84A7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38406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C6093B8-6F84-4AC8-96A3-2A2BBD84A730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9648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C6093B8-6F84-4AC8-96A3-2A2BBD84A730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310254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該当箇所に、○、</a:t>
            </a:r>
            <a:r>
              <a:rPr kumimoji="1" lang="en-US" altLang="ja-JP" dirty="0"/>
              <a:t>×</a:t>
            </a:r>
            <a:r>
              <a:rPr kumimoji="1" lang="ja-JP" altLang="en-US" dirty="0"/>
              <a:t>、数値、文言を入力してください</a:t>
            </a:r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C6093B8-6F84-4AC8-96A3-2A2BBD84A730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81750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784BE6D-CF67-E17A-1E3B-C3FEE5B3909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8495374D-AB50-042C-4018-7FEBC53CFE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0F85E50-8094-DBDA-5AC3-B144D15A57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483AC-52BA-4E20-BAFF-5EC4F2A4A0BC}" type="datetime1">
              <a:rPr kumimoji="1" lang="ja-JP" altLang="en-US" smtClean="0"/>
              <a:t>2024/9/26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BF7D076-D5BD-C420-E93C-A06D5FA050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924800" y="207963"/>
            <a:ext cx="4114800" cy="365125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 altLang="ja-JP"/>
              <a:t>JP-DA-2400191</a:t>
            </a: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B0010F4-C87C-1C82-42B4-DBB2D6FB8E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F9AEA-5F04-4E7B-B280-A206D1CC81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32683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417B197-7567-EA0E-6730-4900686BA8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363E1A70-2C0A-E517-9BE0-22A997107AE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0844331-5C68-B2BE-674E-34BE3C39AD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38951-A9B4-4677-B99C-8BA483D26765}" type="datetime1">
              <a:rPr kumimoji="1" lang="ja-JP" altLang="en-US" smtClean="0"/>
              <a:t>2024/9/26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AC1B55D-A156-3738-FAD8-8D5B367078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JP-DA-2400191</a:t>
            </a:r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6F787C8-7CA1-5740-4EF3-4B4ADA1AEB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F9AEA-5F04-4E7B-B280-A206D1CC81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37382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BE81B4AE-FB73-2777-0911-C7D9CCEE6BC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F4FA3112-3A6D-C545-BE04-D3600BF471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AE9D321-BBFF-BEA4-75CD-EBD166F103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BB3CB-DB53-4D0D-BC0B-119478A06807}" type="datetime1">
              <a:rPr kumimoji="1" lang="ja-JP" altLang="en-US" smtClean="0"/>
              <a:t>2024/9/26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2E28763-B21C-AE0D-7AD2-F7F16AC948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JP-DA-2400191</a:t>
            </a:r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2D4368A-7F67-F801-EFCC-2EAF3727F2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F9AEA-5F04-4E7B-B280-A206D1CC81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75234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_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114D3F-14BD-1040-8A81-A75FE65A74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06091"/>
          </a:xfrm>
        </p:spPr>
        <p:txBody>
          <a:bodyPr anchor="t">
            <a:spAutoFit/>
          </a:bodyPr>
          <a:lstStyle/>
          <a:p>
            <a:r>
              <a:rPr lang="ja-JP" altLang="en-US"/>
              <a:t>マスター タイトルの書式設定</a:t>
            </a:r>
            <a:endParaRPr lang="en-B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E95B85C-4BCC-D949-9DC0-F6A10AAB5AE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JP-DA-2400191</a:t>
            </a:r>
            <a:endParaRPr lang="en-BE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B9E147DE-4D05-BB45-A257-0D184DBEC59F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350925" y="6404664"/>
            <a:ext cx="8829521" cy="112304"/>
          </a:xfrm>
        </p:spPr>
        <p:txBody>
          <a:bodyPr vert="horz" wrap="square" lIns="0" tIns="0" rIns="91440" bIns="0" rtlCol="0" anchor="b">
            <a:spAutoFit/>
          </a:bodyPr>
          <a:lstStyle>
            <a:lvl1pPr marL="0" indent="0">
              <a:buNone/>
              <a:defRPr lang="en-BE" sz="800" dirty="0"/>
            </a:lvl1pPr>
          </a:lstStyle>
          <a:p>
            <a:pPr marL="0" lvl="0"/>
            <a:r>
              <a:rPr lang="en-GB" dirty="0"/>
              <a:t>References</a:t>
            </a:r>
            <a:endParaRPr lang="en-BE" dirty="0"/>
          </a:p>
        </p:txBody>
      </p:sp>
    </p:spTree>
    <p:extLst>
      <p:ext uri="{BB962C8B-B14F-4D97-AF65-F5344CB8AC3E}">
        <p14:creationId xmlns:p14="http://schemas.microsoft.com/office/powerpoint/2010/main" val="1017018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C32FCBE-7ED7-6D1E-9182-EAA96C3905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0AFD954-CAAA-C8DD-AF85-E938EF257A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45F1DC1-FA3F-4DD8-F7D0-56356FDA9D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E7A22-FDBD-4D09-AFBE-0D650B5BB78B}" type="datetime1">
              <a:rPr kumimoji="1" lang="ja-JP" altLang="en-US" smtClean="0"/>
              <a:t>2024/9/26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584F961-8F85-ADB4-510B-502D93AA72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altLang="ja-JP"/>
              <a:t>JP-DA-2400191</a:t>
            </a: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C4D5CCA-737F-AD39-75F0-61451CDC96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F9AEA-5F04-4E7B-B280-A206D1CC81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64825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13DE816-1FA0-5ED6-FA68-1AA13C1A25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96CC2EF-84B7-AC16-CB65-95712114E1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8602088-8AE3-3590-F1AE-BBF8D09F9A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D223A-3500-43F4-B30B-B0842926B70A}" type="datetime1">
              <a:rPr kumimoji="1" lang="ja-JP" altLang="en-US" smtClean="0"/>
              <a:t>2024/9/26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7A45A06-2132-92EA-4574-8E7275D894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JP-DA-2400191</a:t>
            </a:r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1D71D29-26E5-FFEB-62C6-AEBA0E2902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F9AEA-5F04-4E7B-B280-A206D1CC81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78993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CC244AD-C354-5CEE-6754-7D5F3DBE3D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2B372E9-AB10-FBBB-B30E-EFE68AB9969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FC4DB752-618E-AC69-2FD3-2866A5804D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A983869-3EE0-190F-D3C8-964D1A9510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C4686-886B-4A0A-A2F9-54B44ADFEA4D}" type="datetime1">
              <a:rPr kumimoji="1" lang="ja-JP" altLang="en-US" smtClean="0"/>
              <a:t>2024/9/26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FEDC551-A95A-7A3F-5926-879D8AB39E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JP-DA-2400191</a:t>
            </a:r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0A6CE8F-2056-80AF-3421-15BE86CB30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F9AEA-5F04-4E7B-B280-A206D1CC81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71185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B3C1471-E6AB-1F09-60F9-17298F07B7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F1A845F-1456-5B57-B539-C2FF86F425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80D0351B-F6C7-BECD-554A-EE6A3870C4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57EA6EED-E5A9-6C22-8BC0-9E41CC42879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028EB7AA-1E08-0A7F-F7AE-F8DEBCDBE74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1786F8D0-6059-1BF8-2702-7680B44E78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37FC3-FEBE-4520-A19A-E2D243B971F8}" type="datetime1">
              <a:rPr kumimoji="1" lang="ja-JP" altLang="en-US" smtClean="0"/>
              <a:t>2024/9/26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9B44C44B-B724-268D-3ACD-B01565E040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JP-DA-2400191</a:t>
            </a:r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72728F48-F021-7D49-C43E-EFDDD0E5ED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F9AEA-5F04-4E7B-B280-A206D1CC81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63415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BFBC3DE-A65E-7FA2-6716-F0487F5E01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BF767E52-1D5C-DC3C-4C3D-0B9CFEC0A6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DC9E1-6388-4FC0-8360-EAA2AB2763BF}" type="datetime1">
              <a:rPr kumimoji="1" lang="ja-JP" altLang="en-US" smtClean="0"/>
              <a:t>2024/9/26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AE93329C-94DF-F9FD-8CA8-DC49F679C0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JP-DA-2400191</a:t>
            </a:r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0D8693E4-6269-8359-5034-41A228B2F2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F9AEA-5F04-4E7B-B280-A206D1CC81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85125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7340389B-7605-3FB2-C076-55514594B7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4D6C8-73C6-4DA2-87B2-6715F6FF793B}" type="datetime1">
              <a:rPr kumimoji="1" lang="ja-JP" altLang="en-US" smtClean="0"/>
              <a:t>2024/9/26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30E2CAAB-5A3F-6E59-B4A7-0BB399901D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JP-DA-2400191</a:t>
            </a:r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5200C317-32EF-BE60-B5E5-A25BBA57C3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F9AEA-5F04-4E7B-B280-A206D1CC81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26675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0820B55-6ABC-48F8-D3B3-E4945C320B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24A9ACC-DFE2-4489-63DA-A36374C72E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C05F8273-D7F4-2C2C-7EE2-2609DF5038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CCDF3CF-3102-097C-5853-B374313570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C8D5F-CAF1-4577-AB6D-78FDA39CCA45}" type="datetime1">
              <a:rPr kumimoji="1" lang="ja-JP" altLang="en-US" smtClean="0"/>
              <a:t>2024/9/26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EAF3D0E-0F4A-E345-B6F8-2C8B6E4525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JP-DA-2400191</a:t>
            </a:r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3B5B647-B1FC-C2C8-47A0-408C567B1B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F9AEA-5F04-4E7B-B280-A206D1CC81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81325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5D2421F-4800-559E-6AAA-371C41383F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849D387E-A2A4-90C3-BE02-07E21A76690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D3DC5997-4D95-D52E-0EF9-A66E4EF8E1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BF669D8-DFEC-9F4C-5BE7-FD1F226700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578DB-47A2-44DB-AFB2-6B399BF3F623}" type="datetime1">
              <a:rPr kumimoji="1" lang="ja-JP" altLang="en-US" smtClean="0"/>
              <a:t>2024/9/26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2906CB6-CCCD-D849-F91F-98CB6C58E1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JP-DA-2400191</a:t>
            </a:r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D128B14-7395-817D-11F1-67532FB5D2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F9AEA-5F04-4E7B-B280-A206D1CC81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71369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09DB635C-B20C-B31D-B7AA-41D9884F6A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1C3FECD-EA66-825C-63EB-EE60B2309C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762FD44-EE64-45E6-CF7E-4EA78F0318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EDFC61-9FF3-44E1-A30E-AEA0ED6F2DBE}" type="datetime1">
              <a:rPr kumimoji="1" lang="ja-JP" altLang="en-US" smtClean="0"/>
              <a:t>2024/9/26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30EF5D9-BC4C-0F0F-E40F-3F9E9C326BA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763312" y="12097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kumimoji="1" lang="en-US" altLang="ja-JP"/>
              <a:t>JP-DA-2400191</a:t>
            </a:r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9F955FA-4656-2AAB-C313-9C9A2EE4C3A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5F9AEA-5F04-4E7B-B280-A206D1CC81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6019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2" r:id="rId12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フッター プレースホルダー 5">
            <a:extLst>
              <a:ext uri="{FF2B5EF4-FFF2-40B4-BE49-F238E27FC236}">
                <a16:creationId xmlns:a16="http://schemas.microsoft.com/office/drawing/2014/main" id="{44F4B542-93BB-71B6-4E41-1F0383B16C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981361" y="109105"/>
            <a:ext cx="41148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cs typeface="Tahoma" panose="020B0604030504040204" pitchFamily="34" charset="0"/>
              </a:rPr>
              <a:t>第</a:t>
            </a:r>
            <a:r>
              <a:rPr kumimoji="1" lang="en-US" altLang="ja-JP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Tahoma"/>
                <a:cs typeface="Tahoma" panose="020B0604030504040204" pitchFamily="34" charset="0"/>
              </a:rPr>
              <a:t>12</a:t>
            </a:r>
            <a:r>
              <a:rPr kumimoji="1" lang="ja-JP" alt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cs typeface="Tahoma" panose="020B0604030504040204" pitchFamily="34" charset="0"/>
              </a:rPr>
              <a:t>回 日本脆弱性骨折ネットワーク学術集会</a:t>
            </a:r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BDBECA07-2E24-6BFC-6CA0-B45BB71E38F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25340" y="60347"/>
            <a:ext cx="630124" cy="384593"/>
          </a:xfrm>
          <a:prstGeom prst="rect">
            <a:avLst/>
          </a:prstGeom>
        </p:spPr>
      </p:pic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3D2E8A8D-A7EA-77A6-E216-6B51E8392602}"/>
              </a:ext>
            </a:extLst>
          </p:cNvPr>
          <p:cNvSpPr txBox="1"/>
          <p:nvPr/>
        </p:nvSpPr>
        <p:spPr>
          <a:xfrm>
            <a:off x="1809135" y="2598003"/>
            <a:ext cx="857372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800" b="1" dirty="0"/>
              <a:t>参考資料</a:t>
            </a:r>
          </a:p>
        </p:txBody>
      </p:sp>
    </p:spTree>
    <p:extLst>
      <p:ext uri="{BB962C8B-B14F-4D97-AF65-F5344CB8AC3E}">
        <p14:creationId xmlns:p14="http://schemas.microsoft.com/office/powerpoint/2010/main" val="21341929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1">
            <a:extLst>
              <a:ext uri="{FF2B5EF4-FFF2-40B4-BE49-F238E27FC236}">
                <a16:creationId xmlns:a16="http://schemas.microsoft.com/office/drawing/2014/main" id="{DC968331-E570-6C4C-A04C-6A1514180D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09073"/>
          </a:xfrm>
        </p:spPr>
        <p:txBody>
          <a:bodyPr>
            <a:noAutofit/>
          </a:bodyPr>
          <a:lstStyle/>
          <a:p>
            <a:r>
              <a:rPr lang="ja-JP" altLang="en-US" sz="2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データベースレジストリーから見る当院の現状</a:t>
            </a:r>
            <a:br>
              <a:rPr lang="en-US" altLang="ja-JP" sz="2800" b="1" dirty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2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抽出期間：</a:t>
            </a:r>
            <a:r>
              <a:rPr lang="en-US" altLang="ja-JP" sz="2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YYYY</a:t>
            </a:r>
            <a:r>
              <a:rPr lang="ja-JP" altLang="en-US" sz="2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lang="en-US" altLang="ja-JP" sz="2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 M</a:t>
            </a:r>
            <a:r>
              <a:rPr lang="ja-JP" altLang="en-US" sz="2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月～</a:t>
            </a:r>
            <a:r>
              <a:rPr lang="en-US" altLang="ja-JP" sz="2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YYYY</a:t>
            </a:r>
            <a:r>
              <a:rPr lang="ja-JP" altLang="en-US" sz="2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年 </a:t>
            </a:r>
            <a:r>
              <a:rPr lang="en-US" altLang="ja-JP" sz="2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M</a:t>
            </a:r>
            <a:r>
              <a:rPr lang="ja-JP" altLang="en-US" sz="2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</a:p>
        </p:txBody>
      </p:sp>
      <p:sp>
        <p:nvSpPr>
          <p:cNvPr id="5" name="コンテンツ プレースホルダー 4">
            <a:extLst>
              <a:ext uri="{FF2B5EF4-FFF2-40B4-BE49-F238E27FC236}">
                <a16:creationId xmlns:a16="http://schemas.microsoft.com/office/drawing/2014/main" id="{0C658E20-5989-25CA-A5D6-D581BD8A7E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8103" y="3694471"/>
            <a:ext cx="10938275" cy="2566209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altLang="ja-JP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現状</a:t>
            </a:r>
            <a:r>
              <a:rPr lang="en-US" altLang="ja-JP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</a:p>
          <a:p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例）当院では</a:t>
            </a:r>
            <a:r>
              <a:rPr lang="en-US" altLang="ja-JP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年間の大腿骨近位部骨折手術症例数は約</a:t>
            </a:r>
            <a:r>
              <a:rPr lang="en-US" altLang="ja-JP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100</a:t>
            </a: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例であり、ほぼ全例がデータベースレジストリーに登録できていた。しかしながら、薬物治療開始できている症例数は</a:t>
            </a:r>
            <a:r>
              <a:rPr lang="en-US" altLang="ja-JP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60</a:t>
            </a: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％であり、その後のフォローアップができている症例は時間を追うごとに減少し、退院後</a:t>
            </a:r>
            <a:r>
              <a:rPr lang="en-US" altLang="ja-JP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365</a:t>
            </a: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日ではわずか</a:t>
            </a:r>
            <a:r>
              <a:rPr lang="en-US" altLang="ja-JP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20</a:t>
            </a: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％であった。</a:t>
            </a:r>
            <a:endParaRPr lang="en-US" altLang="ja-JP" sz="2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buNone/>
            </a:pPr>
            <a:endParaRPr lang="en-US" altLang="ja-JP" sz="2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buNone/>
            </a:pPr>
            <a:r>
              <a:rPr lang="en-US" altLang="ja-JP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課題</a:t>
            </a:r>
            <a:r>
              <a:rPr lang="en-US" altLang="ja-JP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</a:p>
          <a:p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例）薬物治療開始率の向上、ならびに、フォローアップの体制構築が課題と考えられる。</a:t>
            </a:r>
          </a:p>
        </p:txBody>
      </p:sp>
      <p:graphicFrame>
        <p:nvGraphicFramePr>
          <p:cNvPr id="4" name="表 3">
            <a:extLst>
              <a:ext uri="{FF2B5EF4-FFF2-40B4-BE49-F238E27FC236}">
                <a16:creationId xmlns:a16="http://schemas.microsoft.com/office/drawing/2014/main" id="{A02826D9-25CA-C9D9-0F88-7E83A93C48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7248879"/>
              </p:ext>
            </p:extLst>
          </p:nvPr>
        </p:nvGraphicFramePr>
        <p:xfrm>
          <a:off x="718103" y="1553180"/>
          <a:ext cx="10938275" cy="1797478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187655">
                  <a:extLst>
                    <a:ext uri="{9D8B030D-6E8A-4147-A177-3AD203B41FA5}">
                      <a16:colId xmlns:a16="http://schemas.microsoft.com/office/drawing/2014/main" val="1023781984"/>
                    </a:ext>
                  </a:extLst>
                </a:gridCol>
                <a:gridCol w="2187655">
                  <a:extLst>
                    <a:ext uri="{9D8B030D-6E8A-4147-A177-3AD203B41FA5}">
                      <a16:colId xmlns:a16="http://schemas.microsoft.com/office/drawing/2014/main" val="1258503100"/>
                    </a:ext>
                  </a:extLst>
                </a:gridCol>
                <a:gridCol w="2187655">
                  <a:extLst>
                    <a:ext uri="{9D8B030D-6E8A-4147-A177-3AD203B41FA5}">
                      <a16:colId xmlns:a16="http://schemas.microsoft.com/office/drawing/2014/main" val="2657449320"/>
                    </a:ext>
                  </a:extLst>
                </a:gridCol>
                <a:gridCol w="2187655">
                  <a:extLst>
                    <a:ext uri="{9D8B030D-6E8A-4147-A177-3AD203B41FA5}">
                      <a16:colId xmlns:a16="http://schemas.microsoft.com/office/drawing/2014/main" val="3102724300"/>
                    </a:ext>
                  </a:extLst>
                </a:gridCol>
                <a:gridCol w="2187655">
                  <a:extLst>
                    <a:ext uri="{9D8B030D-6E8A-4147-A177-3AD203B41FA5}">
                      <a16:colId xmlns:a16="http://schemas.microsoft.com/office/drawing/2014/main" val="2864364251"/>
                    </a:ext>
                  </a:extLst>
                </a:gridCol>
              </a:tblGrid>
              <a:tr h="788126">
                <a:tc>
                  <a:txBody>
                    <a:bodyPr/>
                    <a:lstStyle/>
                    <a:p>
                      <a:endParaRPr kumimoji="1" lang="ja-JP" altLang="en-US" sz="18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総患者数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薬物治療開始</a:t>
                      </a:r>
                      <a:br>
                        <a:rPr kumimoji="1" lang="en-US" altLang="ja-JP" sz="1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kumimoji="1" lang="ja-JP" altLang="en-US" sz="1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r>
                        <a:rPr kumimoji="1" lang="en-US" altLang="ja-JP" sz="1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</a:t>
                      </a:r>
                      <a:r>
                        <a:rPr kumimoji="1" lang="ja-JP" altLang="en-US" sz="1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入院時）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フォローアップ</a:t>
                      </a:r>
                      <a:endParaRPr kumimoji="1" lang="en-US" altLang="ja-JP" sz="18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退院後</a:t>
                      </a:r>
                      <a:r>
                        <a:rPr kumimoji="1" lang="en-US" altLang="ja-JP" sz="1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120</a:t>
                      </a:r>
                      <a:r>
                        <a:rPr kumimoji="1" lang="ja-JP" altLang="en-US" sz="1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フォローアップ</a:t>
                      </a:r>
                      <a:endParaRPr kumimoji="1" lang="en-US" altLang="ja-JP" sz="18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退院後</a:t>
                      </a:r>
                      <a:r>
                        <a:rPr kumimoji="1" lang="en-US" altLang="ja-JP" sz="1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365</a:t>
                      </a:r>
                      <a:r>
                        <a:rPr kumimoji="1" lang="ja-JP" altLang="en-US" sz="1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86747192"/>
                  </a:ext>
                </a:extLst>
              </a:tr>
              <a:tr h="504676">
                <a:tc rowSpan="2">
                  <a:txBody>
                    <a:bodyPr/>
                    <a:lstStyle/>
                    <a:p>
                      <a:r>
                        <a:rPr lang="ja-JP" altLang="en-US" dirty="0"/>
                        <a:t>大腿骨近位部骨折</a:t>
                      </a:r>
                      <a:endParaRPr lang="en-US" altLang="ja-JP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100</a:t>
                      </a:r>
                      <a:endParaRPr kumimoji="1" lang="ja-JP" altLang="en-US" sz="18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60</a:t>
                      </a:r>
                      <a:endParaRPr kumimoji="1" lang="ja-JP" altLang="en-US" sz="18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30</a:t>
                      </a:r>
                      <a:endParaRPr kumimoji="1" lang="ja-JP" altLang="en-US" sz="18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</a:t>
                      </a:r>
                      <a:endParaRPr kumimoji="1" lang="ja-JP" altLang="en-US" sz="18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30333323"/>
                  </a:ext>
                </a:extLst>
              </a:tr>
              <a:tr h="504676">
                <a:tc vMerge="1">
                  <a:txBody>
                    <a:bodyPr/>
                    <a:lstStyle/>
                    <a:p>
                      <a:endParaRPr kumimoji="1" lang="ja-JP" altLang="en-US" sz="18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60.0%</a:t>
                      </a:r>
                      <a:endParaRPr kumimoji="1" lang="ja-JP" altLang="en-US" sz="18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30.0%</a:t>
                      </a:r>
                      <a:endParaRPr kumimoji="1" lang="ja-JP" altLang="en-US" sz="18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20.0%</a:t>
                      </a:r>
                      <a:endParaRPr kumimoji="1" lang="ja-JP" altLang="en-US" sz="18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46464650"/>
                  </a:ext>
                </a:extLst>
              </a:tr>
            </a:tbl>
          </a:graphicData>
        </a:graphic>
      </p:graphicFrame>
      <p:pic>
        <p:nvPicPr>
          <p:cNvPr id="8" name="図 7">
            <a:extLst>
              <a:ext uri="{FF2B5EF4-FFF2-40B4-BE49-F238E27FC236}">
                <a16:creationId xmlns:a16="http://schemas.microsoft.com/office/drawing/2014/main" id="{8570B0A2-E0B2-913E-04FF-39B56FE52C7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25340" y="60347"/>
            <a:ext cx="630124" cy="384593"/>
          </a:xfrm>
          <a:prstGeom prst="rect">
            <a:avLst/>
          </a:prstGeom>
        </p:spPr>
      </p:pic>
      <p:sp>
        <p:nvSpPr>
          <p:cNvPr id="2" name="フッター プレースホルダー 5">
            <a:extLst>
              <a:ext uri="{FF2B5EF4-FFF2-40B4-BE49-F238E27FC236}">
                <a16:creationId xmlns:a16="http://schemas.microsoft.com/office/drawing/2014/main" id="{850FCEDB-6231-A798-FFFA-C045FE779CB0}"/>
              </a:ext>
            </a:extLst>
          </p:cNvPr>
          <p:cNvSpPr txBox="1">
            <a:spLocks/>
          </p:cNvSpPr>
          <p:nvPr/>
        </p:nvSpPr>
        <p:spPr>
          <a:xfrm>
            <a:off x="7981362" y="11542"/>
            <a:ext cx="4114800" cy="365125"/>
          </a:xfrm>
          <a:prstGeom prst="rect">
            <a:avLst/>
          </a:prstGeom>
        </p:spPr>
        <p:txBody>
          <a:bodyPr vert="horz" wrap="square" lIns="0" tIns="0" rIns="91440" bIns="0" rtlCol="0" anchor="b"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lang="en-BE" sz="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cs typeface="Tahoma" panose="020B0604030504040204" pitchFamily="34" charset="0"/>
              </a:rPr>
              <a:t>第</a:t>
            </a:r>
            <a:r>
              <a:rPr kumimoji="1" lang="en-US" altLang="ja-JP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Tahoma"/>
                <a:cs typeface="Tahoma" panose="020B0604030504040204" pitchFamily="34" charset="0"/>
              </a:rPr>
              <a:t>12</a:t>
            </a:r>
            <a:r>
              <a:rPr kumimoji="1" lang="ja-JP" alt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cs typeface="Tahoma" panose="020B0604030504040204" pitchFamily="34" charset="0"/>
              </a:rPr>
              <a:t>回 日本脆弱性骨折ネットワーク学術集会</a:t>
            </a:r>
          </a:p>
        </p:txBody>
      </p:sp>
      <p:sp>
        <p:nvSpPr>
          <p:cNvPr id="11" name="四角形: 角を丸くする 10">
            <a:extLst>
              <a:ext uri="{FF2B5EF4-FFF2-40B4-BE49-F238E27FC236}">
                <a16:creationId xmlns:a16="http://schemas.microsoft.com/office/drawing/2014/main" id="{FAF77EF4-7754-8643-1F8A-63540A8B6F1D}"/>
              </a:ext>
            </a:extLst>
          </p:cNvPr>
          <p:cNvSpPr/>
          <p:nvPr/>
        </p:nvSpPr>
        <p:spPr>
          <a:xfrm>
            <a:off x="2959509" y="1152540"/>
            <a:ext cx="8514387" cy="384593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/>
              <a:t>サンプルとして症例数を入力してあります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64C2C3BF-8790-F20A-2DC7-46BCD8CA3245}"/>
              </a:ext>
            </a:extLst>
          </p:cNvPr>
          <p:cNvSpPr/>
          <p:nvPr/>
        </p:nvSpPr>
        <p:spPr>
          <a:xfrm>
            <a:off x="-1" y="0"/>
            <a:ext cx="1327355" cy="254181"/>
          </a:xfrm>
          <a:prstGeom prst="rect">
            <a:avLst/>
          </a:prstGeom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b="1" dirty="0">
                <a:solidFill>
                  <a:schemeClr val="tx1">
                    <a:lumMod val="50000"/>
                  </a:schemeClr>
                </a:solidFill>
              </a:rPr>
              <a:t>参考資料</a:t>
            </a:r>
            <a:endParaRPr kumimoji="1" lang="ja-JP" altLang="en-US" b="1" dirty="0">
              <a:solidFill>
                <a:schemeClr val="tx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64734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表 14">
            <a:extLst>
              <a:ext uri="{FF2B5EF4-FFF2-40B4-BE49-F238E27FC236}">
                <a16:creationId xmlns:a16="http://schemas.microsoft.com/office/drawing/2014/main" id="{D167D461-1F34-4343-A57B-42DCF8BF49B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972483"/>
              </p:ext>
            </p:extLst>
          </p:nvPr>
        </p:nvGraphicFramePr>
        <p:xfrm>
          <a:off x="562979" y="803291"/>
          <a:ext cx="11066042" cy="5705106"/>
        </p:xfrm>
        <a:graphic>
          <a:graphicData uri="http://schemas.openxmlformats.org/drawingml/2006/table">
            <a:tbl>
              <a:tblPr firstCol="1"/>
              <a:tblGrid>
                <a:gridCol w="3679235">
                  <a:extLst>
                    <a:ext uri="{9D8B030D-6E8A-4147-A177-3AD203B41FA5}">
                      <a16:colId xmlns:a16="http://schemas.microsoft.com/office/drawing/2014/main" val="2344990883"/>
                    </a:ext>
                  </a:extLst>
                </a:gridCol>
                <a:gridCol w="7386807">
                  <a:extLst>
                    <a:ext uri="{9D8B030D-6E8A-4147-A177-3AD203B41FA5}">
                      <a16:colId xmlns:a16="http://schemas.microsoft.com/office/drawing/2014/main" val="151730358"/>
                    </a:ext>
                  </a:extLst>
                </a:gridCol>
              </a:tblGrid>
              <a:tr h="416132">
                <a:tc>
                  <a:txBody>
                    <a:bodyPr/>
                    <a:lstStyle/>
                    <a:p>
                      <a:pPr marL="36000" algn="l" defTabSz="914400" rtl="0" eaLnBrk="1" fontAlgn="ctr" latinLnBrk="0" hangingPunct="1"/>
                      <a:r>
                        <a:rPr lang="ja-JP" altLang="en-US" sz="1500" b="1" u="none" strike="noStrike" kern="1200" dirty="0">
                          <a:solidFill>
                            <a:schemeClr val="lt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患者のフォローアップ形態</a:t>
                      </a:r>
                    </a:p>
                  </a:txBody>
                  <a:tcPr marL="143992" marR="10160" marT="1016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500" b="0" i="0" u="none" strike="noStrike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ea"/>
                          <a:ea typeface="+mn-ea"/>
                        </a:rPr>
                        <a:t>循環型</a:t>
                      </a:r>
                      <a:r>
                        <a:rPr lang="ja-JP" altLang="en-US" sz="1500" b="0" i="0" u="none" strike="noStrike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ea"/>
                          <a:ea typeface="+mn-ea"/>
                        </a:rPr>
                        <a:t>（　</a:t>
                      </a:r>
                      <a:r>
                        <a:rPr lang="en-US" altLang="ja-JP" sz="1500" b="0" i="0" u="none" strike="noStrike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ea"/>
                          <a:ea typeface="+mn-ea"/>
                        </a:rPr>
                        <a:t> </a:t>
                      </a:r>
                      <a:r>
                        <a:rPr lang="ja-JP" altLang="en-US" sz="1500" b="0" i="0" u="none" strike="noStrike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ea"/>
                          <a:ea typeface="+mn-ea"/>
                        </a:rPr>
                        <a:t>　</a:t>
                      </a:r>
                      <a:r>
                        <a:rPr lang="ja-JP" altLang="en-US" sz="1500" b="0" i="0" u="none" strike="noStrike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ea"/>
                          <a:ea typeface="+mn-ea"/>
                        </a:rPr>
                        <a:t>）　</a:t>
                      </a:r>
                      <a:r>
                        <a:rPr lang="ja-JP" altLang="en-US" sz="1500" b="0" i="0" u="none" strike="noStrike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ea"/>
                          <a:ea typeface="+mn-ea"/>
                        </a:rPr>
                        <a:t>自施設完結型（　</a:t>
                      </a:r>
                      <a:r>
                        <a:rPr lang="en-US" altLang="ja-JP" sz="1500" b="0" i="0" u="none" strike="noStrike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ea"/>
                          <a:ea typeface="+mn-ea"/>
                        </a:rPr>
                        <a:t> </a:t>
                      </a:r>
                      <a:r>
                        <a:rPr lang="ja-JP" altLang="en-US" sz="1500" b="0" i="0" u="none" strike="noStrike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ea"/>
                          <a:ea typeface="+mn-ea"/>
                        </a:rPr>
                        <a:t>　）　一方通行型（　</a:t>
                      </a:r>
                      <a:r>
                        <a:rPr lang="en-US" altLang="ja-JP" sz="1500" b="0" i="0" u="none" strike="noStrike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ea"/>
                          <a:ea typeface="+mn-ea"/>
                        </a:rPr>
                        <a:t> </a:t>
                      </a:r>
                      <a:r>
                        <a:rPr lang="ja-JP" altLang="en-US" sz="1500" b="0" i="0" u="none" strike="noStrike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ea"/>
                          <a:ea typeface="+mn-ea"/>
                        </a:rPr>
                        <a:t>　）　</a:t>
                      </a:r>
                      <a:endParaRPr lang="ja-JP" altLang="en-US" sz="1500" b="0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239986" marR="10160" marT="1016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54B96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8836058"/>
                  </a:ext>
                </a:extLst>
              </a:tr>
              <a:tr h="392578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marL="36000" algn="l" defTabSz="914400" rtl="0" eaLnBrk="1" fontAlgn="ctr" latinLnBrk="0" hangingPunct="1"/>
                      <a:r>
                        <a:rPr lang="ja-JP" altLang="en-US" sz="1500" b="1" u="none" strike="noStrike" kern="1200" dirty="0">
                          <a:solidFill>
                            <a:schemeClr val="lt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循環型の場合の後方施設先（ハ）</a:t>
                      </a:r>
                    </a:p>
                  </a:txBody>
                  <a:tcPr marL="143992" marR="10160" marT="1016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ctr"/>
                      <a:r>
                        <a:rPr lang="ja-JP" altLang="en-US" sz="1500" b="0" i="0" u="none" strike="noStrike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ea"/>
                          <a:ea typeface="+mn-ea"/>
                        </a:rPr>
                        <a:t>かかりつけ医</a:t>
                      </a:r>
                      <a:r>
                        <a:rPr lang="ja-JP" altLang="en-US" sz="1500" b="0" i="0" u="none" strike="noStrike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ea"/>
                          <a:ea typeface="+mn-ea"/>
                        </a:rPr>
                        <a:t>：　　　％　　　　紹介元：　　　％　　　逆紹介：　　　</a:t>
                      </a:r>
                      <a:r>
                        <a:rPr lang="ja-JP" altLang="en-US" sz="1500" b="0" i="0" u="none" strike="noStrike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ea"/>
                          <a:ea typeface="+mn-ea"/>
                        </a:rPr>
                        <a:t>％　　</a:t>
                      </a:r>
                    </a:p>
                  </a:txBody>
                  <a:tcPr marL="239986" marR="10160" marT="1016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54B96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3301240"/>
                  </a:ext>
                </a:extLst>
              </a:tr>
              <a:tr h="581015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marL="36000" algn="l" defTabSz="914400" rtl="0" eaLnBrk="1" fontAlgn="ctr" latinLnBrk="0" hangingPunct="1"/>
                      <a:r>
                        <a:rPr lang="ja-JP" altLang="en-US" sz="1500" b="1" u="none" strike="noStrike" kern="1200" dirty="0">
                          <a:solidFill>
                            <a:schemeClr val="lt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連携のためのツールの有無</a:t>
                      </a:r>
                    </a:p>
                  </a:txBody>
                  <a:tcPr marL="143992" marR="10160" marT="1016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lvl="0" algn="l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1500" u="none" strike="noStrike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ea"/>
                          <a:ea typeface="+mn-ea"/>
                        </a:rPr>
                        <a:t>診療情報提供書</a:t>
                      </a:r>
                      <a:r>
                        <a:rPr lang="ja-JP" altLang="en-US" sz="1500" b="0" i="0" u="none" strike="noStrike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ea"/>
                          <a:ea typeface="+mn-ea"/>
                        </a:rPr>
                        <a:t>（　</a:t>
                      </a:r>
                      <a:r>
                        <a:rPr lang="en-US" altLang="ja-JP" sz="1500" b="0" i="0" u="none" strike="noStrike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ea"/>
                          <a:ea typeface="+mn-ea"/>
                        </a:rPr>
                        <a:t> </a:t>
                      </a:r>
                      <a:r>
                        <a:rPr lang="ja-JP" altLang="en-US" sz="1500" b="0" i="0" u="none" strike="noStrike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ea"/>
                          <a:ea typeface="+mn-ea"/>
                        </a:rPr>
                        <a:t>　）　</a:t>
                      </a:r>
                      <a:r>
                        <a:rPr lang="zh-TW" altLang="en-US" sz="1500" u="none" strike="noStrike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ea"/>
                          <a:ea typeface="+mn-ea"/>
                        </a:rPr>
                        <a:t>連絡票</a:t>
                      </a:r>
                      <a:r>
                        <a:rPr lang="ja-JP" altLang="en-US" sz="1500" b="0" i="0" u="none" strike="noStrike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ea"/>
                          <a:ea typeface="+mn-ea"/>
                        </a:rPr>
                        <a:t>（　</a:t>
                      </a:r>
                      <a:r>
                        <a:rPr lang="en-US" altLang="ja-JP" sz="1500" b="0" i="0" u="none" strike="noStrike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ea"/>
                          <a:ea typeface="+mn-ea"/>
                        </a:rPr>
                        <a:t> </a:t>
                      </a:r>
                      <a:r>
                        <a:rPr lang="ja-JP" altLang="en-US" sz="1500" b="0" i="0" u="none" strike="noStrike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ea"/>
                          <a:ea typeface="+mn-ea"/>
                        </a:rPr>
                        <a:t>　）　</a:t>
                      </a:r>
                      <a:r>
                        <a:rPr lang="ja-JP" altLang="en-US" sz="1500" u="none" strike="noStrike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ea"/>
                          <a:ea typeface="+mn-ea"/>
                        </a:rPr>
                        <a:t>地域連携パス</a:t>
                      </a:r>
                      <a:r>
                        <a:rPr lang="ja-JP" altLang="en-US" sz="1500" b="0" i="0" u="none" strike="noStrike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ea"/>
                          <a:ea typeface="+mn-ea"/>
                        </a:rPr>
                        <a:t>（　</a:t>
                      </a:r>
                      <a:r>
                        <a:rPr lang="en-US" altLang="ja-JP" sz="1500" b="0" i="0" u="none" strike="noStrike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ea"/>
                          <a:ea typeface="+mn-ea"/>
                        </a:rPr>
                        <a:t> </a:t>
                      </a:r>
                      <a:r>
                        <a:rPr lang="ja-JP" altLang="en-US" sz="1500" b="0" i="0" u="none" strike="noStrike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ea"/>
                          <a:ea typeface="+mn-ea"/>
                        </a:rPr>
                        <a:t>　）　</a:t>
                      </a:r>
                      <a:endParaRPr lang="en-US" altLang="ja-JP" sz="150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algn="l" fontAlgn="ctr"/>
                      <a:r>
                        <a:rPr lang="ja-JP" altLang="en-US" sz="1500" u="none" strike="noStrike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ea"/>
                          <a:ea typeface="+mn-ea"/>
                        </a:rPr>
                        <a:t>その他</a:t>
                      </a:r>
                      <a:r>
                        <a:rPr lang="ja-JP" altLang="en-US" sz="1500" u="none" strike="noStrike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ea"/>
                          <a:ea typeface="+mn-ea"/>
                        </a:rPr>
                        <a:t>（　　　　　　　　　　　　　　　　　　　　　　</a:t>
                      </a:r>
                      <a:r>
                        <a:rPr lang="en-US" altLang="ja-JP" sz="1500" u="none" strike="noStrike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ea"/>
                          <a:ea typeface="+mn-ea"/>
                        </a:rPr>
                        <a:t>                          </a:t>
                      </a:r>
                      <a:r>
                        <a:rPr lang="ja-JP" altLang="en-US" sz="1500" u="none" strike="noStrike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ea"/>
                          <a:ea typeface="+mn-ea"/>
                        </a:rPr>
                        <a:t>　　</a:t>
                      </a:r>
                      <a:r>
                        <a:rPr lang="ja-JP" altLang="en-US" sz="1500" u="none" strike="noStrike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ea"/>
                          <a:ea typeface="+mn-ea"/>
                        </a:rPr>
                        <a:t>）</a:t>
                      </a:r>
                      <a:endParaRPr lang="ja-JP" altLang="en-US" sz="1500" b="0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239986" marR="10160" marT="1016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54B96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0973437"/>
                  </a:ext>
                </a:extLst>
              </a:tr>
              <a:tr h="926894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marL="36000" algn="l" fontAlgn="ctr"/>
                      <a:r>
                        <a:rPr lang="ja-JP" altLang="en-US" sz="1500" b="1" u="none" strike="noStrike" kern="1200" dirty="0">
                          <a:solidFill>
                            <a:schemeClr val="lt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後方施設との情報共有内容</a:t>
                      </a:r>
                    </a:p>
                  </a:txBody>
                  <a:tcPr marL="143992" marR="10160" marT="1016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indent="0" algn="l" defTabSz="914400" rtl="0" eaLnBrk="1" fontAlgn="ctr" latinLnBrk="0" hangingPunct="1">
                        <a:buFont typeface="Arial" panose="020B0604020202020204" pitchFamily="34" charset="0"/>
                        <a:buNone/>
                      </a:pPr>
                      <a:r>
                        <a:rPr lang="ja-JP" altLang="en-US" sz="1500" u="none" strike="noStrike" kern="12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・　胸腰椎単純Ｘ線／</a:t>
                      </a:r>
                      <a:r>
                        <a:rPr lang="en-US" altLang="ja-JP" sz="1500" u="none" strike="noStrike" kern="12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DXA</a:t>
                      </a:r>
                      <a:r>
                        <a:rPr lang="ja-JP" altLang="en-US" sz="1500" u="none" strike="noStrike" kern="120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の結果</a:t>
                      </a:r>
                      <a:r>
                        <a:rPr lang="ja-JP" altLang="en-US" sz="1500" b="0" i="0" u="none" strike="noStrike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ea"/>
                          <a:ea typeface="+mn-ea"/>
                        </a:rPr>
                        <a:t>（　</a:t>
                      </a:r>
                      <a:r>
                        <a:rPr lang="en-US" altLang="ja-JP" sz="1500" b="0" i="0" u="none" strike="noStrike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ea"/>
                          <a:ea typeface="+mn-ea"/>
                        </a:rPr>
                        <a:t> </a:t>
                      </a:r>
                      <a:r>
                        <a:rPr lang="ja-JP" altLang="en-US" sz="1500" b="0" i="0" u="none" strike="noStrike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ea"/>
                          <a:ea typeface="+mn-ea"/>
                        </a:rPr>
                        <a:t>　）　</a:t>
                      </a:r>
                      <a:endParaRPr lang="en-US" altLang="ja-JP" sz="1500" u="none" strike="noStrike" kern="1200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ja-JP" altLang="en-US" sz="1500" u="none" strike="noStrike" kern="120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・　骨代謝マーカー値</a:t>
                      </a:r>
                      <a:r>
                        <a:rPr lang="ja-JP" altLang="en-US" sz="1500" b="0" i="0" u="none" strike="noStrike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ea"/>
                          <a:ea typeface="+mn-ea"/>
                        </a:rPr>
                        <a:t>（　</a:t>
                      </a:r>
                      <a:r>
                        <a:rPr lang="en-US" altLang="ja-JP" sz="1500" b="0" i="0" u="none" strike="noStrike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ea"/>
                          <a:ea typeface="+mn-ea"/>
                        </a:rPr>
                        <a:t> </a:t>
                      </a:r>
                      <a:r>
                        <a:rPr lang="ja-JP" altLang="en-US" sz="1500" b="0" i="0" u="none" strike="noStrike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ea"/>
                          <a:ea typeface="+mn-ea"/>
                        </a:rPr>
                        <a:t>　）　</a:t>
                      </a:r>
                      <a:endParaRPr lang="en-US" altLang="ja-JP" sz="1500" u="none" strike="noStrike" kern="1200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  <a:p>
                      <a:pPr marL="0" indent="0" algn="l" defTabSz="914400" rtl="0" eaLnBrk="1" fontAlgn="ctr" latinLnBrk="0" hangingPunct="1">
                        <a:buFont typeface="Arial" panose="020B0604020202020204" pitchFamily="34" charset="0"/>
                        <a:buNone/>
                      </a:pPr>
                      <a:r>
                        <a:rPr lang="ja-JP" altLang="en-US" sz="1500" u="none" strike="noStrike" kern="120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・　</a:t>
                      </a:r>
                      <a:r>
                        <a:rPr lang="ja-JP" altLang="en-US" sz="1500" u="none" strike="noStrike" kern="12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骨粗鬆症治療薬</a:t>
                      </a:r>
                      <a:r>
                        <a:rPr lang="ja-JP" altLang="en-US" sz="1500" u="none" strike="noStrike" kern="120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の内容</a:t>
                      </a:r>
                      <a:r>
                        <a:rPr lang="ja-JP" altLang="en-US" sz="1500" b="0" i="0" u="none" strike="noStrike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ea"/>
                          <a:ea typeface="+mn-ea"/>
                        </a:rPr>
                        <a:t>（　</a:t>
                      </a:r>
                      <a:r>
                        <a:rPr lang="en-US" altLang="ja-JP" sz="1500" b="0" i="0" u="none" strike="noStrike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ea"/>
                          <a:ea typeface="+mn-ea"/>
                        </a:rPr>
                        <a:t> </a:t>
                      </a:r>
                      <a:r>
                        <a:rPr lang="ja-JP" altLang="en-US" sz="1500" b="0" i="0" u="none" strike="noStrike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ea"/>
                          <a:ea typeface="+mn-ea"/>
                        </a:rPr>
                        <a:t>　）　</a:t>
                      </a:r>
                      <a:endParaRPr lang="en-US" altLang="ja-JP" sz="1500" u="none" strike="noStrike" kern="1200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  <a:p>
                      <a:pPr marL="0" indent="0" algn="l" defTabSz="914400" rtl="0" eaLnBrk="1" fontAlgn="ctr" latinLnBrk="0" hangingPunct="1">
                        <a:buFont typeface="Arial" panose="020B0604020202020204" pitchFamily="34" charset="0"/>
                        <a:buNone/>
                      </a:pPr>
                      <a:r>
                        <a:rPr lang="ja-JP" altLang="en-US" sz="1500" u="none" strike="noStrike" kern="12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・　二次性骨折継続管理料取得</a:t>
                      </a:r>
                      <a:r>
                        <a:rPr lang="ja-JP" altLang="en-US" sz="1500" u="none" strike="noStrike" kern="120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のお知らせ</a:t>
                      </a:r>
                      <a:r>
                        <a:rPr lang="ja-JP" altLang="en-US" sz="1500" b="0" i="0" u="none" strike="noStrike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ea"/>
                          <a:ea typeface="+mn-ea"/>
                        </a:rPr>
                        <a:t>（　</a:t>
                      </a:r>
                      <a:r>
                        <a:rPr lang="en-US" altLang="ja-JP" sz="1500" b="0" i="0" u="none" strike="noStrike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ea"/>
                          <a:ea typeface="+mn-ea"/>
                        </a:rPr>
                        <a:t> </a:t>
                      </a:r>
                      <a:r>
                        <a:rPr lang="ja-JP" altLang="en-US" sz="1500" b="0" i="0" u="none" strike="noStrike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ea"/>
                          <a:ea typeface="+mn-ea"/>
                        </a:rPr>
                        <a:t>　）　</a:t>
                      </a:r>
                      <a:endParaRPr lang="en-US" altLang="ja-JP" sz="1500" u="none" strike="noStrike" kern="1200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239986" marR="10160" marT="1016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54B96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1152300"/>
                  </a:ext>
                </a:extLst>
              </a:tr>
              <a:tr h="2760363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marL="36000" algn="l" fontAlgn="ctr"/>
                      <a:r>
                        <a:rPr lang="ja-JP" altLang="en-US" sz="1500" b="1" u="none" strike="noStrike" kern="1200" dirty="0">
                          <a:solidFill>
                            <a:schemeClr val="lt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退院後の骨粗鬆症治療のための</a:t>
                      </a:r>
                      <a:endParaRPr lang="en-US" altLang="ja-JP" sz="1500" b="1" u="none" strike="noStrike" kern="1200" dirty="0">
                        <a:solidFill>
                          <a:schemeClr val="lt1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  <a:p>
                      <a:pPr marL="36000" algn="l" fontAlgn="ctr"/>
                      <a:r>
                        <a:rPr lang="ja-JP" altLang="en-US" sz="1500" b="1" u="none" strike="noStrike" kern="1200" dirty="0">
                          <a:solidFill>
                            <a:schemeClr val="lt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患者追跡の方法・期間</a:t>
                      </a:r>
                      <a:endParaRPr lang="en-US" altLang="ja-JP" sz="1500" b="1" u="none" strike="noStrike" kern="1200" dirty="0">
                        <a:solidFill>
                          <a:schemeClr val="lt1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143992" marR="10160" marT="1016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indent="0" algn="l" defTabSz="914400" rtl="0" eaLnBrk="1" fontAlgn="ctr" latinLnBrk="0" hangingPunct="1">
                        <a:buFont typeface="Arial" panose="020B0604020202020204" pitchFamily="34" charset="0"/>
                        <a:buNone/>
                      </a:pPr>
                      <a:r>
                        <a:rPr lang="ja-JP" altLang="en-US" sz="1500" u="none" strike="noStrike" kern="12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退院後の</a:t>
                      </a:r>
                      <a:r>
                        <a:rPr lang="ja-JP" altLang="en-US" sz="1500" u="none" strike="noStrike" kern="120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追跡　　有</a:t>
                      </a:r>
                      <a:r>
                        <a:rPr lang="ja-JP" altLang="en-US" sz="1500" b="0" i="0" u="none" strike="noStrike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ea"/>
                          <a:ea typeface="+mn-ea"/>
                        </a:rPr>
                        <a:t>（　</a:t>
                      </a:r>
                      <a:r>
                        <a:rPr lang="en-US" altLang="ja-JP" sz="1500" b="0" i="0" u="none" strike="noStrike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ea"/>
                          <a:ea typeface="+mn-ea"/>
                        </a:rPr>
                        <a:t> </a:t>
                      </a:r>
                      <a:r>
                        <a:rPr lang="ja-JP" altLang="en-US" sz="1500" b="0" i="0" u="none" strike="noStrike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ea"/>
                          <a:ea typeface="+mn-ea"/>
                        </a:rPr>
                        <a:t>　）　</a:t>
                      </a:r>
                      <a:r>
                        <a:rPr lang="ja-JP" altLang="en-US" sz="1500" u="none" strike="noStrike" kern="120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　　　　無</a:t>
                      </a:r>
                      <a:r>
                        <a:rPr lang="ja-JP" altLang="en-US" sz="1500" b="0" i="0" u="none" strike="noStrike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ea"/>
                          <a:ea typeface="+mn-ea"/>
                        </a:rPr>
                        <a:t>（　</a:t>
                      </a:r>
                      <a:r>
                        <a:rPr lang="en-US" altLang="ja-JP" sz="1500" b="0" i="0" u="none" strike="noStrike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ea"/>
                          <a:ea typeface="+mn-ea"/>
                        </a:rPr>
                        <a:t> </a:t>
                      </a:r>
                      <a:r>
                        <a:rPr lang="ja-JP" altLang="en-US" sz="1500" b="0" i="0" u="none" strike="noStrike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ea"/>
                          <a:ea typeface="+mn-ea"/>
                        </a:rPr>
                        <a:t>　）　</a:t>
                      </a:r>
                      <a:endParaRPr lang="en-US" altLang="ja-JP" sz="1500" u="none" strike="noStrike" kern="1200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  <a:p>
                      <a:pPr marL="0" indent="0" algn="l" defTabSz="914400" rtl="0" eaLnBrk="1" fontAlgn="ctr" latinLnBrk="0" hangingPunct="1">
                        <a:buFont typeface="Arial" panose="020B0604020202020204" pitchFamily="34" charset="0"/>
                        <a:buNone/>
                      </a:pPr>
                      <a:endParaRPr lang="en-US" altLang="ja-JP" sz="1500" u="none" strike="noStrike" kern="1200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  <a:p>
                      <a:pPr marL="0" indent="0" algn="l" defTabSz="914400" rtl="0" eaLnBrk="1" fontAlgn="ctr" latinLnBrk="0" hangingPunct="1">
                        <a:buFont typeface="Arial" panose="020B0604020202020204" pitchFamily="34" charset="0"/>
                        <a:buNone/>
                      </a:pPr>
                      <a:r>
                        <a:rPr lang="en-US" altLang="ja-JP" sz="1500" u="none" strike="noStrike" kern="12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【</a:t>
                      </a:r>
                      <a:r>
                        <a:rPr lang="ja-JP" altLang="en-US" sz="1500" u="none" strike="noStrike" kern="12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患者追跡手法</a:t>
                      </a:r>
                      <a:r>
                        <a:rPr lang="en-US" altLang="ja-JP" sz="1500" u="none" strike="noStrike" kern="12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】</a:t>
                      </a:r>
                    </a:p>
                    <a:p>
                      <a:pPr marL="0" indent="0" algn="l" defTabSz="914400" rtl="0" eaLnBrk="1" fontAlgn="ctr" latinLnBrk="0" hangingPunct="1">
                        <a:buFont typeface="Arial" panose="020B0604020202020204" pitchFamily="34" charset="0"/>
                        <a:buNone/>
                      </a:pPr>
                      <a:r>
                        <a:rPr lang="ja-JP" altLang="en-US" sz="1500" u="none" strike="noStrike" kern="12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・　プロトコル</a:t>
                      </a:r>
                      <a:r>
                        <a:rPr lang="en-US" altLang="ja-JP" sz="1500" u="none" strike="noStrike" kern="12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/</a:t>
                      </a:r>
                      <a:r>
                        <a:rPr lang="ja-JP" altLang="en-US" sz="1500" u="none" strike="noStrike" kern="120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院内パス</a:t>
                      </a:r>
                      <a:r>
                        <a:rPr lang="ja-JP" altLang="en-US" sz="1500" b="0" i="0" u="none" strike="noStrike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ea"/>
                          <a:ea typeface="+mn-ea"/>
                        </a:rPr>
                        <a:t>（　</a:t>
                      </a:r>
                      <a:r>
                        <a:rPr lang="en-US" altLang="ja-JP" sz="1500" b="0" i="0" u="none" strike="noStrike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ea"/>
                          <a:ea typeface="+mn-ea"/>
                        </a:rPr>
                        <a:t> </a:t>
                      </a:r>
                      <a:r>
                        <a:rPr lang="ja-JP" altLang="en-US" sz="1500" b="0" i="0" u="none" strike="noStrike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ea"/>
                          <a:ea typeface="+mn-ea"/>
                        </a:rPr>
                        <a:t>　）</a:t>
                      </a:r>
                      <a:r>
                        <a:rPr lang="ja-JP" altLang="en-US" sz="1500" u="none" strike="noStrike" kern="120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データベース</a:t>
                      </a:r>
                      <a:r>
                        <a:rPr lang="ja-JP" altLang="en-US" sz="1500" b="0" i="0" u="none" strike="noStrike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ea"/>
                          <a:ea typeface="+mn-ea"/>
                        </a:rPr>
                        <a:t>（　</a:t>
                      </a:r>
                      <a:r>
                        <a:rPr lang="en-US" altLang="ja-JP" sz="1500" b="0" i="0" u="none" strike="noStrike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ea"/>
                          <a:ea typeface="+mn-ea"/>
                        </a:rPr>
                        <a:t> </a:t>
                      </a:r>
                      <a:r>
                        <a:rPr lang="ja-JP" altLang="en-US" sz="1500" b="0" i="0" u="none" strike="noStrike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ea"/>
                          <a:ea typeface="+mn-ea"/>
                        </a:rPr>
                        <a:t>　）</a:t>
                      </a:r>
                      <a:r>
                        <a:rPr lang="en-US" altLang="ja-JP" sz="1500" u="none" strike="noStrike" kern="12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FFN-J</a:t>
                      </a:r>
                      <a:r>
                        <a:rPr lang="ja-JP" altLang="en-US" sz="1500" u="none" strike="noStrike" kern="120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の</a:t>
                      </a:r>
                      <a:r>
                        <a:rPr lang="en-US" altLang="ja-JP" sz="1500" u="none" strike="noStrike" kern="12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Registry</a:t>
                      </a:r>
                      <a:r>
                        <a:rPr lang="ja-JP" altLang="en-US" sz="1500" b="0" i="0" u="none" strike="noStrike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ea"/>
                          <a:ea typeface="+mn-ea"/>
                        </a:rPr>
                        <a:t>（　</a:t>
                      </a:r>
                      <a:r>
                        <a:rPr lang="en-US" altLang="ja-JP" sz="1500" b="0" i="0" u="none" strike="noStrike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ea"/>
                          <a:ea typeface="+mn-ea"/>
                        </a:rPr>
                        <a:t> </a:t>
                      </a:r>
                      <a:r>
                        <a:rPr lang="ja-JP" altLang="en-US" sz="1500" b="0" i="0" u="none" strike="noStrike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ea"/>
                          <a:ea typeface="+mn-ea"/>
                        </a:rPr>
                        <a:t>　）</a:t>
                      </a:r>
                      <a:endParaRPr lang="en-US" altLang="ja-JP" sz="1500" u="none" strike="noStrike" kern="1200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  <a:p>
                      <a:pPr marL="0" indent="0" algn="l" defTabSz="914400" rtl="0" eaLnBrk="1" fontAlgn="ctr" latinLnBrk="0" hangingPunct="1">
                        <a:buFont typeface="Arial" panose="020B0604020202020204" pitchFamily="34" charset="0"/>
                        <a:buNone/>
                      </a:pPr>
                      <a:r>
                        <a:rPr lang="ja-JP" altLang="en-US" sz="1500" u="none" strike="noStrike" kern="12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・　地域</a:t>
                      </a:r>
                      <a:r>
                        <a:rPr lang="ja-JP" altLang="en-US" sz="1500" u="none" strike="noStrike" kern="120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連携パス</a:t>
                      </a:r>
                      <a:r>
                        <a:rPr lang="ja-JP" altLang="en-US" sz="1500" b="0" i="0" u="none" strike="noStrike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ea"/>
                          <a:ea typeface="+mn-ea"/>
                        </a:rPr>
                        <a:t>（　</a:t>
                      </a:r>
                      <a:r>
                        <a:rPr lang="en-US" altLang="ja-JP" sz="1500" b="0" i="0" u="none" strike="noStrike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ea"/>
                          <a:ea typeface="+mn-ea"/>
                        </a:rPr>
                        <a:t> </a:t>
                      </a:r>
                      <a:r>
                        <a:rPr lang="ja-JP" altLang="en-US" sz="1500" b="0" i="0" u="none" strike="noStrike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ea"/>
                          <a:ea typeface="+mn-ea"/>
                        </a:rPr>
                        <a:t>　）　</a:t>
                      </a:r>
                      <a:endParaRPr lang="en-US" altLang="ja-JP" sz="1500" u="none" strike="noStrike" kern="1200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  <a:p>
                      <a:pPr marL="0" indent="0" algn="l" defTabSz="914400" rtl="0" eaLnBrk="1" fontAlgn="ctr" latinLnBrk="0" hangingPunct="1">
                        <a:buFont typeface="Arial" panose="020B0604020202020204" pitchFamily="34" charset="0"/>
                        <a:buNone/>
                      </a:pPr>
                      <a:r>
                        <a:rPr lang="ja-JP" altLang="en-US" sz="1500" u="none" strike="noStrike" kern="12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・　その他自由記載</a:t>
                      </a:r>
                      <a:r>
                        <a:rPr lang="ja-JP" altLang="en-US" sz="1500" u="none" strike="noStrike" kern="120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（　　　　　　　　　　　　　　　　　　　　　　　　　　　</a:t>
                      </a:r>
                      <a:r>
                        <a:rPr lang="en-US" altLang="ja-JP" sz="1500" u="none" strike="noStrike" kern="12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 </a:t>
                      </a:r>
                      <a:r>
                        <a:rPr lang="ja-JP" altLang="en-US" sz="1500" u="none" strike="noStrike" kern="120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　　　　　　　　</a:t>
                      </a:r>
                      <a:r>
                        <a:rPr lang="ja-JP" altLang="en-US" sz="1500" u="none" strike="noStrike" kern="12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）</a:t>
                      </a:r>
                    </a:p>
                    <a:p>
                      <a:pPr marL="0" indent="0" algn="l" defTabSz="914400" rtl="0" eaLnBrk="1" fontAlgn="ctr" latinLnBrk="0" hangingPunct="1">
                        <a:buFont typeface="Arial" panose="020B0604020202020204" pitchFamily="34" charset="0"/>
                        <a:buNone/>
                      </a:pPr>
                      <a:r>
                        <a:rPr lang="en-US" altLang="ja-JP" sz="1500" u="none" strike="noStrike" kern="12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【</a:t>
                      </a:r>
                      <a:r>
                        <a:rPr lang="ja-JP" altLang="en-US" sz="1500" u="none" strike="noStrike" kern="12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追跡</a:t>
                      </a:r>
                      <a:r>
                        <a:rPr lang="ja-JP" altLang="en-US" sz="1500" u="none" strike="noStrike" kern="120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期間</a:t>
                      </a:r>
                      <a:r>
                        <a:rPr lang="en-US" altLang="ja-JP" sz="1500" u="none" strike="noStrike" kern="12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】</a:t>
                      </a:r>
                      <a:r>
                        <a:rPr lang="ja-JP" altLang="en-US" sz="1500" u="none" strike="noStrike" kern="120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退院後</a:t>
                      </a:r>
                      <a:r>
                        <a:rPr lang="en-US" altLang="ja-JP" sz="1500" u="none" strike="noStrike" kern="12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 </a:t>
                      </a:r>
                      <a:r>
                        <a:rPr lang="ja-JP" altLang="en-US" sz="1500" u="none" strike="noStrike" kern="120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４か月</a:t>
                      </a:r>
                      <a:r>
                        <a:rPr lang="ja-JP" altLang="en-US" sz="1500" b="0" i="0" u="none" strike="noStrike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ea"/>
                          <a:ea typeface="+mn-ea"/>
                        </a:rPr>
                        <a:t>（　</a:t>
                      </a:r>
                      <a:r>
                        <a:rPr lang="en-US" altLang="ja-JP" sz="1500" b="0" i="0" u="none" strike="noStrike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ea"/>
                          <a:ea typeface="+mn-ea"/>
                        </a:rPr>
                        <a:t> </a:t>
                      </a:r>
                      <a:r>
                        <a:rPr lang="ja-JP" altLang="en-US" sz="1500" b="0" i="0" u="none" strike="noStrike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ea"/>
                          <a:ea typeface="+mn-ea"/>
                        </a:rPr>
                        <a:t>　）</a:t>
                      </a:r>
                      <a:r>
                        <a:rPr lang="en-US" altLang="ja-JP" sz="1500" u="none" strike="noStrike" kern="12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6</a:t>
                      </a:r>
                      <a:r>
                        <a:rPr lang="ja-JP" altLang="en-US" sz="1500" u="none" strike="noStrike" kern="120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ヵ月</a:t>
                      </a:r>
                      <a:r>
                        <a:rPr lang="ja-JP" altLang="en-US" sz="1500" b="0" i="0" u="none" strike="noStrike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ea"/>
                          <a:ea typeface="+mn-ea"/>
                        </a:rPr>
                        <a:t>（　</a:t>
                      </a:r>
                      <a:r>
                        <a:rPr lang="en-US" altLang="ja-JP" sz="1500" b="0" i="0" u="none" strike="noStrike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ea"/>
                          <a:ea typeface="+mn-ea"/>
                        </a:rPr>
                        <a:t> </a:t>
                      </a:r>
                      <a:r>
                        <a:rPr lang="ja-JP" altLang="en-US" sz="1500" b="0" i="0" u="none" strike="noStrike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ea"/>
                          <a:ea typeface="+mn-ea"/>
                        </a:rPr>
                        <a:t>　）</a:t>
                      </a:r>
                      <a:r>
                        <a:rPr lang="en-US" altLang="ja-JP" sz="1500" u="none" strike="noStrike" kern="12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1</a:t>
                      </a:r>
                      <a:r>
                        <a:rPr lang="ja-JP" altLang="en-US" sz="1500" u="none" strike="noStrike" kern="120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年</a:t>
                      </a:r>
                      <a:r>
                        <a:rPr lang="ja-JP" altLang="en-US" sz="1500" b="0" i="0" u="none" strike="noStrike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ea"/>
                          <a:ea typeface="+mn-ea"/>
                        </a:rPr>
                        <a:t>（　</a:t>
                      </a:r>
                      <a:r>
                        <a:rPr lang="en-US" altLang="ja-JP" sz="1500" b="0" i="0" u="none" strike="noStrike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ea"/>
                          <a:ea typeface="+mn-ea"/>
                        </a:rPr>
                        <a:t> </a:t>
                      </a:r>
                      <a:r>
                        <a:rPr lang="ja-JP" altLang="en-US" sz="1500" b="0" i="0" u="none" strike="noStrike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ea"/>
                          <a:ea typeface="+mn-ea"/>
                        </a:rPr>
                        <a:t>　）</a:t>
                      </a:r>
                      <a:r>
                        <a:rPr lang="en-US" altLang="ja-JP" sz="1500" u="none" strike="noStrike" kern="12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2</a:t>
                      </a:r>
                      <a:r>
                        <a:rPr lang="ja-JP" altLang="en-US" sz="1500" u="none" strike="noStrike" kern="120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年以上</a:t>
                      </a:r>
                      <a:r>
                        <a:rPr lang="ja-JP" altLang="en-US" sz="1500" b="0" i="0" u="none" strike="noStrike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ea"/>
                          <a:ea typeface="+mn-ea"/>
                        </a:rPr>
                        <a:t>（　</a:t>
                      </a:r>
                      <a:r>
                        <a:rPr lang="en-US" altLang="ja-JP" sz="1500" b="0" i="0" u="none" strike="noStrike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ea"/>
                          <a:ea typeface="+mn-ea"/>
                        </a:rPr>
                        <a:t> </a:t>
                      </a:r>
                      <a:r>
                        <a:rPr lang="ja-JP" altLang="en-US" sz="1500" b="0" i="0" u="none" strike="noStrike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ea"/>
                          <a:ea typeface="+mn-ea"/>
                        </a:rPr>
                        <a:t>　）</a:t>
                      </a:r>
                      <a:endParaRPr lang="en-US" altLang="ja-JP" sz="1500" u="none" strike="noStrike" kern="1200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  <a:p>
                      <a:pPr marL="0" indent="0" algn="l" defTabSz="914400" rtl="0" eaLnBrk="1" fontAlgn="ctr" latinLnBrk="0" hangingPunct="1">
                        <a:buFont typeface="Arial" panose="020B0604020202020204" pitchFamily="34" charset="0"/>
                        <a:buNone/>
                      </a:pPr>
                      <a:r>
                        <a:rPr lang="en-US" altLang="ja-JP" sz="1500" u="none" strike="noStrike" kern="12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【</a:t>
                      </a:r>
                      <a:r>
                        <a:rPr lang="ja-JP" altLang="en-US" sz="1500" u="none" strike="noStrike" kern="12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再診での実施内容</a:t>
                      </a:r>
                      <a:r>
                        <a:rPr lang="en-US" altLang="ja-JP" sz="1500" u="none" strike="noStrike" kern="12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】</a:t>
                      </a:r>
                      <a:r>
                        <a:rPr lang="ja-JP" altLang="en-US" sz="1500" u="none" strike="noStrike" kern="120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　</a:t>
                      </a:r>
                      <a:r>
                        <a:rPr lang="en-US" altLang="ja-JP" sz="1500" u="none" strike="noStrike" kern="12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DXA</a:t>
                      </a:r>
                      <a:r>
                        <a:rPr lang="ja-JP" altLang="en-US" sz="1500" b="0" i="0" u="none" strike="noStrike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ea"/>
                          <a:ea typeface="+mn-ea"/>
                        </a:rPr>
                        <a:t>（　</a:t>
                      </a:r>
                      <a:r>
                        <a:rPr lang="en-US" altLang="ja-JP" sz="1500" b="0" i="0" u="none" strike="noStrike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ea"/>
                          <a:ea typeface="+mn-ea"/>
                        </a:rPr>
                        <a:t> </a:t>
                      </a:r>
                      <a:r>
                        <a:rPr lang="ja-JP" altLang="en-US" sz="1500" b="0" i="0" u="none" strike="noStrike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ea"/>
                          <a:ea typeface="+mn-ea"/>
                        </a:rPr>
                        <a:t>　）　</a:t>
                      </a:r>
                      <a:r>
                        <a:rPr lang="ja-JP" altLang="en-US" sz="1500" u="none" strike="noStrike" kern="120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採血</a:t>
                      </a:r>
                      <a:r>
                        <a:rPr lang="ja-JP" altLang="en-US" sz="1500" b="0" i="0" u="none" strike="noStrike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ea"/>
                          <a:ea typeface="+mn-ea"/>
                        </a:rPr>
                        <a:t>（　</a:t>
                      </a:r>
                      <a:r>
                        <a:rPr lang="en-US" altLang="ja-JP" sz="1500" b="0" i="0" u="none" strike="noStrike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ea"/>
                          <a:ea typeface="+mn-ea"/>
                        </a:rPr>
                        <a:t> </a:t>
                      </a:r>
                      <a:r>
                        <a:rPr lang="ja-JP" altLang="en-US" sz="1500" b="0" i="0" u="none" strike="noStrike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ea"/>
                          <a:ea typeface="+mn-ea"/>
                        </a:rPr>
                        <a:t>　）　</a:t>
                      </a:r>
                      <a:r>
                        <a:rPr lang="ja-JP" altLang="en-US" sz="1500" u="none" strike="noStrike" kern="120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　</a:t>
                      </a:r>
                      <a:endParaRPr lang="en-US" altLang="ja-JP" sz="1500" u="none" strike="noStrike" kern="1200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  <a:p>
                      <a:pPr marL="0" indent="0" algn="l" rtl="0" eaLnBrk="1" fontAlgn="ctr" latinLnBrk="0" hangingPunct="1">
                        <a:buFont typeface="Arial" panose="020B0604020202020204" pitchFamily="34" charset="0"/>
                        <a:buNone/>
                      </a:pPr>
                      <a:r>
                        <a:rPr lang="ja-JP" altLang="en-US" sz="1500" u="none" strike="noStrike" kern="12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適切な治療薬変更検討を含めた</a:t>
                      </a:r>
                      <a:r>
                        <a:rPr lang="ja-JP" altLang="en-US" sz="1500" u="none" strike="noStrike" kern="120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薬物治療</a:t>
                      </a:r>
                      <a:r>
                        <a:rPr lang="ja-JP" altLang="en-US" sz="1500" b="0" i="0" u="none" strike="noStrike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ea"/>
                          <a:ea typeface="+mn-ea"/>
                        </a:rPr>
                        <a:t>（　</a:t>
                      </a:r>
                      <a:r>
                        <a:rPr lang="en-US" altLang="ja-JP" sz="1500" b="0" i="0" u="none" strike="noStrike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ea"/>
                          <a:ea typeface="+mn-ea"/>
                        </a:rPr>
                        <a:t> </a:t>
                      </a:r>
                      <a:r>
                        <a:rPr lang="ja-JP" altLang="en-US" sz="1500" b="0" i="0" u="none" strike="noStrike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ea"/>
                          <a:ea typeface="+mn-ea"/>
                        </a:rPr>
                        <a:t>　）　</a:t>
                      </a:r>
                      <a:r>
                        <a:rPr lang="ja-JP" altLang="en-US" sz="1500" u="none" strike="noStrike" kern="120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患者</a:t>
                      </a:r>
                      <a:r>
                        <a:rPr lang="ja-JP" altLang="en-US" sz="1500" u="none" strike="noStrike" kern="12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評価</a:t>
                      </a:r>
                      <a:r>
                        <a:rPr lang="ja-JP" altLang="en-US" sz="1500" u="none" strike="noStrike" kern="120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と指導</a:t>
                      </a:r>
                      <a:r>
                        <a:rPr lang="ja-JP" altLang="en-US" sz="1500" b="0" i="0" u="none" strike="noStrike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ea"/>
                          <a:ea typeface="+mn-ea"/>
                        </a:rPr>
                        <a:t>（　</a:t>
                      </a:r>
                      <a:r>
                        <a:rPr lang="en-US" altLang="ja-JP" sz="1500" b="0" i="0" u="none" strike="noStrike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ea"/>
                          <a:ea typeface="+mn-ea"/>
                        </a:rPr>
                        <a:t> </a:t>
                      </a:r>
                      <a:r>
                        <a:rPr lang="ja-JP" altLang="en-US" sz="1500" b="0" i="0" u="none" strike="noStrike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ea"/>
                          <a:ea typeface="+mn-ea"/>
                        </a:rPr>
                        <a:t>　）　</a:t>
                      </a:r>
                      <a:r>
                        <a:rPr lang="ja-JP" altLang="en-US" sz="1500" u="none" strike="noStrike" kern="120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　　　　　　</a:t>
                      </a:r>
                      <a:endParaRPr lang="en-US" altLang="ja-JP" sz="1500" u="none" strike="noStrike" kern="1200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  <a:p>
                      <a:pPr marL="0" indent="0" algn="l" defTabSz="914400" rtl="0" eaLnBrk="1" fontAlgn="ctr" latinLnBrk="0" hangingPunct="1">
                        <a:buFont typeface="Arial" panose="020B0604020202020204" pitchFamily="34" charset="0"/>
                        <a:buNone/>
                      </a:pPr>
                      <a:r>
                        <a:rPr lang="ja-JP" altLang="en-US" sz="1500" u="none" strike="noStrike" kern="12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その他</a:t>
                      </a:r>
                      <a:r>
                        <a:rPr lang="ja-JP" altLang="en-US" sz="1500" u="none" strike="noStrike" kern="120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（　　　　　　　　　　　　　　</a:t>
                      </a:r>
                      <a:r>
                        <a:rPr lang="en-US" altLang="ja-JP" sz="1500" u="none" strike="noStrike" kern="12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   </a:t>
                      </a:r>
                      <a:r>
                        <a:rPr lang="ja-JP" altLang="en-US" sz="1500" u="none" strike="noStrike" kern="120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　　　　　　　　　　　　　　　　　　</a:t>
                      </a:r>
                      <a:r>
                        <a:rPr lang="en-US" altLang="ja-JP" sz="1500" u="none" strike="noStrike" kern="12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 </a:t>
                      </a:r>
                      <a:r>
                        <a:rPr lang="ja-JP" altLang="en-US" sz="1500" u="none" strike="noStrike" kern="120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　　</a:t>
                      </a:r>
                      <a:r>
                        <a:rPr lang="ja-JP" altLang="en-US" sz="1500" u="none" strike="noStrike" kern="12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）</a:t>
                      </a:r>
                      <a:endParaRPr lang="en-US" altLang="ja-JP" sz="1500" u="none" strike="noStrike" kern="1200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239986" marR="10160" marT="1016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54B96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6957205"/>
                  </a:ext>
                </a:extLst>
              </a:tr>
              <a:tr h="628124">
                <a:tc>
                  <a:txBody>
                    <a:bodyPr/>
                    <a:lstStyle/>
                    <a:p>
                      <a:pPr marL="36000" algn="l" fontAlgn="ctr"/>
                      <a:r>
                        <a:rPr lang="ja-JP" altLang="en-US" sz="1500" b="1" u="none" strike="noStrike" kern="1200" dirty="0">
                          <a:solidFill>
                            <a:schemeClr val="lt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治療継続向上における課題</a:t>
                      </a:r>
                      <a:endParaRPr lang="en-US" altLang="ja-JP" sz="1500" b="1" u="none" strike="noStrike" kern="1200" dirty="0">
                        <a:solidFill>
                          <a:schemeClr val="lt1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143992" marR="10160" marT="1016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ja-JP" altLang="en-US" sz="1500" u="none" strike="noStrike" kern="12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・</a:t>
                      </a:r>
                      <a:endParaRPr lang="en-US" altLang="ja-JP" sz="1500" u="none" strike="noStrike" kern="1200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fontAlgn="ctr" latinLnBrk="0" hangingPunct="1"/>
                      <a:r>
                        <a:rPr lang="ja-JP" altLang="en-US" sz="1500" u="none" strike="noStrike" kern="12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・</a:t>
                      </a:r>
                    </a:p>
                  </a:txBody>
                  <a:tcPr marL="239986" marR="10160" marT="1016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54B96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3034073"/>
                  </a:ext>
                </a:extLst>
              </a:tr>
            </a:tbl>
          </a:graphicData>
        </a:graphic>
      </p:graphicFrame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E1C28FD3-FFE9-4642-BE3D-79597A2F2F7A}"/>
              </a:ext>
            </a:extLst>
          </p:cNvPr>
          <p:cNvSpPr txBox="1"/>
          <p:nvPr/>
        </p:nvSpPr>
        <p:spPr>
          <a:xfrm>
            <a:off x="720551" y="359459"/>
            <a:ext cx="7724872" cy="338554"/>
          </a:xfrm>
          <a:prstGeom prst="rect">
            <a:avLst/>
          </a:prstGeom>
        </p:spPr>
        <p:txBody>
          <a:bodyPr vert="horz" wrap="none" lIns="0" tIns="0" rIns="0" bIns="0" rtlCol="0" anchor="t">
            <a:spAutoFit/>
          </a:bodyPr>
          <a:lstStyle/>
          <a:p>
            <a:pPr defTabSz="1219162">
              <a:defRPr/>
            </a:pPr>
            <a:r>
              <a:rPr lang="ja-JP" altLang="en-US" sz="2200" b="1" dirty="0">
                <a:latin typeface="+mn-ea"/>
              </a:rPr>
              <a:t>○○病院　治療継続とフォロ－アップについて～急性期病院の役割～</a:t>
            </a:r>
            <a:endParaRPr lang="ja-JP" altLang="en-US" b="1" dirty="0">
              <a:latin typeface="+mn-ea"/>
              <a:cs typeface="Tahoma"/>
            </a:endParaRPr>
          </a:p>
        </p:txBody>
      </p:sp>
      <p:sp>
        <p:nvSpPr>
          <p:cNvPr id="2" name="フッター プレースホルダー 5">
            <a:extLst>
              <a:ext uri="{FF2B5EF4-FFF2-40B4-BE49-F238E27FC236}">
                <a16:creationId xmlns:a16="http://schemas.microsoft.com/office/drawing/2014/main" id="{BA0E8898-9795-8A0E-7B50-1AC2EEB1FA20}"/>
              </a:ext>
            </a:extLst>
          </p:cNvPr>
          <p:cNvSpPr txBox="1">
            <a:spLocks/>
          </p:cNvSpPr>
          <p:nvPr/>
        </p:nvSpPr>
        <p:spPr>
          <a:xfrm>
            <a:off x="7971528" y="0"/>
            <a:ext cx="4114800" cy="365125"/>
          </a:xfrm>
          <a:prstGeom prst="rect">
            <a:avLst/>
          </a:prstGeom>
        </p:spPr>
        <p:txBody>
          <a:bodyPr vert="horz" wrap="square" lIns="0" tIns="0" rIns="91440" bIns="0" rtlCol="0" anchor="b"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lang="en-BE" sz="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00000"/>
              </a:lnSpc>
              <a:spcBef>
                <a:spcPts val="0"/>
              </a:spcBef>
              <a:buFontTx/>
              <a:buNone/>
              <a:defRPr/>
            </a:pPr>
            <a:r>
              <a:rPr lang="ja-JP" altLang="en-US" sz="1200" b="1" dirty="0">
                <a:solidFill>
                  <a:prstClr val="black"/>
                </a:solidFill>
                <a:latin typeface="Tahoma"/>
                <a:cs typeface="Tahoma" panose="020B0604030504040204" pitchFamily="34" charset="0"/>
              </a:rPr>
              <a:t>第</a:t>
            </a:r>
            <a:r>
              <a:rPr lang="en-US" altLang="ja-JP" sz="1200" b="1" dirty="0">
                <a:solidFill>
                  <a:prstClr val="black"/>
                </a:solidFill>
                <a:latin typeface="Tahoma"/>
                <a:ea typeface="Tahoma"/>
                <a:cs typeface="Tahoma" panose="020B0604030504040204" pitchFamily="34" charset="0"/>
              </a:rPr>
              <a:t>12</a:t>
            </a:r>
            <a:r>
              <a:rPr lang="ja-JP" altLang="en-US" sz="1200" b="1" dirty="0">
                <a:solidFill>
                  <a:prstClr val="black"/>
                </a:solidFill>
                <a:latin typeface="Tahoma"/>
                <a:cs typeface="Tahoma" panose="020B0604030504040204" pitchFamily="34" charset="0"/>
              </a:rPr>
              <a:t>回 日本脆弱性骨折ネットワーク学術集会</a:t>
            </a: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B1DC1026-6612-1245-C80C-9441EE4A9E8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25340" y="60347"/>
            <a:ext cx="630124" cy="384593"/>
          </a:xfrm>
          <a:prstGeom prst="rect">
            <a:avLst/>
          </a:prstGeom>
        </p:spPr>
      </p:pic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3F0B2B0D-891C-694E-6431-D63179D773BC}"/>
              </a:ext>
            </a:extLst>
          </p:cNvPr>
          <p:cNvSpPr/>
          <p:nvPr/>
        </p:nvSpPr>
        <p:spPr>
          <a:xfrm>
            <a:off x="-1" y="0"/>
            <a:ext cx="1327355" cy="254181"/>
          </a:xfrm>
          <a:prstGeom prst="rect">
            <a:avLst/>
          </a:prstGeom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b="1" dirty="0">
                <a:solidFill>
                  <a:schemeClr val="tx1">
                    <a:lumMod val="50000"/>
                  </a:schemeClr>
                </a:solidFill>
              </a:rPr>
              <a:t>参考資料</a:t>
            </a:r>
            <a:endParaRPr kumimoji="1" lang="ja-JP" altLang="en-US" b="1" dirty="0">
              <a:solidFill>
                <a:schemeClr val="tx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0105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ユーザー定義 1">
      <a:majorFont>
        <a:latin typeface="Tahoma"/>
        <a:ea typeface="Tahoma"/>
        <a:cs typeface=""/>
      </a:majorFont>
      <a:minorFont>
        <a:latin typeface="Tahoma"/>
        <a:ea typeface="Tahoma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9a2425ce-d103-4cda-b022-e136372a3ca4" xsi:nil="true"/>
    <lcf76f155ced4ddcb4097134ff3c332f xmlns="c78ab549-f70d-43e4-9f03-911d845a47e9">
      <Terms xmlns="http://schemas.microsoft.com/office/infopath/2007/PartnerControls"/>
    </lcf76f155ced4ddcb4097134ff3c332f>
    <_x5099__x8003_ xmlns="c78ab549-f70d-43e4-9f03-911d845a47e9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F7EECCC00BB3F4F95601CC0CD24DEE7" ma:contentTypeVersion="16" ma:contentTypeDescription="Create a new document." ma:contentTypeScope="" ma:versionID="3449a5e2dc8b94a69fcfea50c01bd793">
  <xsd:schema xmlns:xsd="http://www.w3.org/2001/XMLSchema" xmlns:xs="http://www.w3.org/2001/XMLSchema" xmlns:p="http://schemas.microsoft.com/office/2006/metadata/properties" xmlns:ns2="9a2425ce-d103-4cda-b022-e136372a3ca4" xmlns:ns3="c78ab549-f70d-43e4-9f03-911d845a47e9" targetNamespace="http://schemas.microsoft.com/office/2006/metadata/properties" ma:root="true" ma:fieldsID="8aee8e0d431892f4fdad0727ecd8e474" ns2:_="" ns3:_="">
    <xsd:import namespace="9a2425ce-d103-4cda-b022-e136372a3ca4"/>
    <xsd:import namespace="c78ab549-f70d-43e4-9f03-911d845a47e9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GenerationTime" minOccurs="0"/>
                <xsd:element ref="ns3:MediaServiceEventHashCode" minOccurs="0"/>
                <xsd:element ref="ns3:MediaServiceObjectDetectorVersions" minOccurs="0"/>
                <xsd:element ref="ns3:MediaServiceOCR" minOccurs="0"/>
                <xsd:element ref="ns3:_x5099__x8003_" minOccurs="0"/>
                <xsd:element ref="ns3:MediaServiceLocation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a2425ce-d103-4cda-b022-e136372a3ca4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6" nillable="true" ma:displayName="Taxonomy Catch All Column" ma:hidden="true" ma:list="{c65247c7-4c70-4a3c-b011-5d7dcb7c9199}" ma:internalName="TaxCatchAll" ma:showField="CatchAllData" ma:web="9a2425ce-d103-4cda-b022-e136372a3ca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78ab549-f70d-43e4-9f03-911d845a47e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3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5" nillable="true" ma:taxonomy="true" ma:internalName="lcf76f155ced4ddcb4097134ff3c332f" ma:taxonomyFieldName="MediaServiceImageTags" ma:displayName="Image Tags" ma:readOnly="false" ma:fieldId="{5cf76f15-5ced-4ddc-b409-7134ff3c332f}" ma:taxonomyMulti="true" ma:sspId="e4e357e4-ce8a-48c6-84e1-cad21dadd53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19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_x5099__x8003_" ma:index="21" nillable="true" ma:displayName="備考" ma:description="2024年の予算案（年間の合算）を、PJ毎に見たもの。" ma:format="Dropdown" ma:internalName="_x5099__x8003_">
      <xsd:simpleType>
        <xsd:restriction base="dms:Text">
          <xsd:maxLength value="255"/>
        </xsd:restriction>
      </xsd:simpleType>
    </xsd:element>
    <xsd:element name="MediaServiceLocation" ma:index="22" nillable="true" ma:displayName="Location" ma:indexed="true" ma:internalName="MediaServiceLocation" ma:readOnly="true">
      <xsd:simpleType>
        <xsd:restriction base="dms:Text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059219E-F15A-4A0C-9A34-BEA9F1E8FA9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82A2091-B297-46C5-BFA8-CAF45AB6F13C}">
  <ds:schemaRefs>
    <ds:schemaRef ds:uri="http://www.w3.org/XML/1998/namespace"/>
    <ds:schemaRef ds:uri="http://purl.org/dc/dcmitype/"/>
    <ds:schemaRef ds:uri="http://schemas.microsoft.com/office/2006/documentManagement/types"/>
    <ds:schemaRef ds:uri="http://purl.org/dc/elements/1.1/"/>
    <ds:schemaRef ds:uri="9a2425ce-d103-4cda-b022-e136372a3ca4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c78ab549-f70d-43e4-9f03-911d845a47e9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2ABC83C6-65E0-4674-B369-9B8C69406DC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a2425ce-d103-4cda-b022-e136372a3ca4"/>
    <ds:schemaRef ds:uri="c78ab549-f70d-43e4-9f03-911d845a47e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7717</TotalTime>
  <Words>444</Words>
  <Application>Microsoft Macintosh PowerPoint</Application>
  <PresentationFormat>ワイド画面</PresentationFormat>
  <Paragraphs>60</Paragraphs>
  <Slides>3</Slides>
  <Notes>3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8" baseType="lpstr">
      <vt:lpstr>Meiryo UI</vt:lpstr>
      <vt:lpstr>游ゴシック</vt:lpstr>
      <vt:lpstr>Arial</vt:lpstr>
      <vt:lpstr>Tahoma</vt:lpstr>
      <vt:lpstr>Office テーマ</vt:lpstr>
      <vt:lpstr>PowerPoint プレゼンテーション</vt:lpstr>
      <vt:lpstr>データベースレジストリーから見る当院の現状 抽出期間：YYYY年 M月～YYYY年 M月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Fujiyama Tomoyuki (External)</dc:creator>
  <cp:lastModifiedBy>文雄 福田</cp:lastModifiedBy>
  <cp:revision>4</cp:revision>
  <dcterms:created xsi:type="dcterms:W3CDTF">2023-10-17T02:16:04Z</dcterms:created>
  <dcterms:modified xsi:type="dcterms:W3CDTF">2024-09-26T05:56:28Z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0x0101009F7EECCC00BB3F4F95601CC0CD24DEE7</vt:lpwstr>
  </property>
  <property fmtid="{D5CDD505-2E9C-101B-9397-08002B2CF9AE}" pid="3" name="MediaServiceImageTags">
    <vt:lpwstr/>
  </property>
</Properties>
</file>